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3"/>
    <p:sldMasterId id="21474837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oboto Thin"/>
      <p:regular r:id="rId56"/>
      <p:bold r:id="rId57"/>
      <p:italic r:id="rId58"/>
      <p:boldItalic r:id="rId59"/>
    </p:embeddedFont>
    <p:embeddedFont>
      <p:font typeface="Roboto Medium"/>
      <p:regular r:id="rId60"/>
      <p:bold r:id="rId61"/>
      <p:italic r:id="rId62"/>
      <p:boldItalic r:id="rId63"/>
    </p:embeddedFont>
    <p:embeddedFont>
      <p:font typeface="Roboto"/>
      <p:regular r:id="rId64"/>
      <p:bold r:id="rId65"/>
      <p:italic r:id="rId66"/>
      <p:boldItalic r:id="rId67"/>
    </p:embeddedFont>
    <p:embeddedFont>
      <p:font typeface="Inconsolata"/>
      <p:regular r:id="rId68"/>
      <p:bold r:id="rId69"/>
    </p:embeddedFont>
    <p:embeddedFont>
      <p:font typeface="Roboto Light"/>
      <p:regular r:id="rId70"/>
      <p:bold r:id="rId71"/>
      <p:italic r:id="rId72"/>
      <p:boldItalic r:id="rId73"/>
    </p:embeddedFont>
    <p:embeddedFont>
      <p:font typeface="Open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Light-boldItalic.fntdata"/><Relationship Id="rId72" Type="http://schemas.openxmlformats.org/officeDocument/2006/relationships/font" Target="fonts/RobotoLight-italic.fntdata"/><Relationship Id="rId31" Type="http://schemas.openxmlformats.org/officeDocument/2006/relationships/slide" Target="slides/slide26.xml"/><Relationship Id="rId75" Type="http://schemas.openxmlformats.org/officeDocument/2006/relationships/font" Target="fonts/OpenSans-bold.fntdata"/><Relationship Id="rId30" Type="http://schemas.openxmlformats.org/officeDocument/2006/relationships/slide" Target="slides/slide25.xml"/><Relationship Id="rId74" Type="http://schemas.openxmlformats.org/officeDocument/2006/relationships/font" Target="fonts/OpenSans-regular.fntdata"/><Relationship Id="rId33" Type="http://schemas.openxmlformats.org/officeDocument/2006/relationships/slide" Target="slides/slide28.xml"/><Relationship Id="rId77" Type="http://schemas.openxmlformats.org/officeDocument/2006/relationships/font" Target="fonts/OpenSans-boldItalic.fntdata"/><Relationship Id="rId32" Type="http://schemas.openxmlformats.org/officeDocument/2006/relationships/slide" Target="slides/slide27.xml"/><Relationship Id="rId76" Type="http://schemas.openxmlformats.org/officeDocument/2006/relationships/font" Target="fonts/OpenSans-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Light-bold.fntdata"/><Relationship Id="rId70" Type="http://schemas.openxmlformats.org/officeDocument/2006/relationships/font" Target="fonts/RobotoLigh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RobotoMedium-boldItalic.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Inconsolata-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font" Target="fonts/RobotoMedium-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nconsolata-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Thin-bold.fntdata"/><Relationship Id="rId12" Type="http://schemas.openxmlformats.org/officeDocument/2006/relationships/slide" Target="slides/slide7.xml"/><Relationship Id="rId56" Type="http://schemas.openxmlformats.org/officeDocument/2006/relationships/font" Target="fonts/RobotoThin-regular.fntdata"/><Relationship Id="rId15" Type="http://schemas.openxmlformats.org/officeDocument/2006/relationships/slide" Target="slides/slide10.xml"/><Relationship Id="rId59" Type="http://schemas.openxmlformats.org/officeDocument/2006/relationships/font" Target="fonts/RobotoThin-boldItalic.fntdata"/><Relationship Id="rId14" Type="http://schemas.openxmlformats.org/officeDocument/2006/relationships/slide" Target="slides/slide9.xml"/><Relationship Id="rId58" Type="http://schemas.openxmlformats.org/officeDocument/2006/relationships/font" Target="fonts/RobotoThin-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4789b2c7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4789b2c7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7269dbc03e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7269dbc03e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7269dbc03e_0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7269dbc03e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7269dbc03e_0_3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7269dbc03e_0_3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g7269dbc03e_0_3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0" name="Google Shape;2160;g7269dbc03e_0_3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7269dbc03e_0_3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7269dbc03e_0_3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7269dbc03e_0_3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7269dbc03e_0_3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7269dbc03e_0_3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7269dbc03e_0_3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7269dbc03e_0_3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7269dbc03e_0_3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7269dbc03e_0_3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7269dbc03e_0_3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7269dbc03e_0_3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7269dbc03e_0_3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71a7ac746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71a7ac746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7269dbc03e_0_3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7269dbc03e_0_3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7269dbc03e_0_3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7269dbc03e_0_3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g7269dbc03e_0_4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0" name="Google Shape;2260;g7269dbc03e_0_4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7269dbc03e_0_4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7269dbc03e_0_4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7269dbc03e_0_4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8" name="Google Shape;2278;g7269dbc03e_0_4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g7269dbc03e_0_4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9" name="Google Shape;2289;g7269dbc03e_0_4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7269dbc03e_0_4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7269dbc03e_0_4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7269dbc03e_0_4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7269dbc03e_0_4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7269dbc03e_0_4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7269dbc03e_0_4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7269dbc03e_0_4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7269dbc03e_0_4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7269dbc0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7269dbc0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7269dbc03e_0_4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7269dbc03e_0_4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7269dbc03e_0_4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7269dbc03e_0_4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ab155a66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ab155a66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ab155a66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ab155a66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ab155a663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ab155a66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ab155a66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ab155a66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8" name="Shape 2378"/>
        <p:cNvGrpSpPr/>
        <p:nvPr/>
      </p:nvGrpSpPr>
      <p:grpSpPr>
        <a:xfrm>
          <a:off x="0" y="0"/>
          <a:ext cx="0" cy="0"/>
          <a:chOff x="0" y="0"/>
          <a:chExt cx="0" cy="0"/>
        </a:xfrm>
      </p:grpSpPr>
      <p:sp>
        <p:nvSpPr>
          <p:cNvPr id="2379" name="Google Shape;2379;gab155a663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0" name="Google Shape;2380;gab155a66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ab155a663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5" name="Google Shape;2385;gab155a66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7269dbc03e_0_4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7269dbc03e_0_4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6" name="Shape 2396"/>
        <p:cNvGrpSpPr/>
        <p:nvPr/>
      </p:nvGrpSpPr>
      <p:grpSpPr>
        <a:xfrm>
          <a:off x="0" y="0"/>
          <a:ext cx="0" cy="0"/>
          <a:chOff x="0" y="0"/>
          <a:chExt cx="0" cy="0"/>
        </a:xfrm>
      </p:grpSpPr>
      <p:sp>
        <p:nvSpPr>
          <p:cNvPr id="2397" name="Google Shape;2397;gab155a663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8" name="Google Shape;2398;gab155a663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shutterstock_656504470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ab155a66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ab155a66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gab155a6631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ab155a6631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shutterstock_656504470</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ab155a6631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ab155a6631_0_2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shutterstock_656504470</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ab155a6631_0_3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ab155a6631_0_3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ab155a6631_0_3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ab155a6631_0_3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ab155a6631_0_3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ab155a6631_0_3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ab155a6631_0_3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ab155a6631_0_3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ab155a6631_0_3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ab155a6631_0_3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ab155a6631_0_3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ab155a6631_0_3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7269dbc03e_0_4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7269dbc03e_0_4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7269dbc03e_0_4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7269dbc03e_0_4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7269dbc0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7269dbc0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shutterstock_1363031105r</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7269dbc03e_0_4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7269dbc03e_0_4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7269dbc03e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7269dbc03e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shutterstock_1363031105</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7269dbc03e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7269dbc03e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shutterstock_1363031105</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7269dbc03e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7269dbc03e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g7269dbc03e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1" name="Google Shape;2111;g7269dbc03e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 Id="rId3" Type="http://schemas.openxmlformats.org/officeDocument/2006/relationships/image" Target="../media/image21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5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2.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9.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58.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7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60.png"/><Relationship Id="rId6" Type="http://schemas.openxmlformats.org/officeDocument/2006/relationships/image" Target="../media/image48.png"/><Relationship Id="rId7" Type="http://schemas.openxmlformats.org/officeDocument/2006/relationships/image" Target="../media/image5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6.png"/><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9.png"/><Relationship Id="rId7" Type="http://schemas.openxmlformats.org/officeDocument/2006/relationships/image" Target="../media/image6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2.png"/><Relationship Id="rId4" Type="http://schemas.openxmlformats.org/officeDocument/2006/relationships/image" Target="../media/image69.png"/><Relationship Id="rId5" Type="http://schemas.openxmlformats.org/officeDocument/2006/relationships/image" Target="../media/image7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5.png"/><Relationship Id="rId8" Type="http://schemas.openxmlformats.org/officeDocument/2006/relationships/image" Target="../media/image7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0.png"/><Relationship Id="rId4" Type="http://schemas.openxmlformats.org/officeDocument/2006/relationships/image" Target="../media/image86.png"/><Relationship Id="rId9" Type="http://schemas.openxmlformats.org/officeDocument/2006/relationships/image" Target="../media/image92.png"/><Relationship Id="rId5" Type="http://schemas.openxmlformats.org/officeDocument/2006/relationships/image" Target="../media/image81.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5.png"/><Relationship Id="rId4" Type="http://schemas.openxmlformats.org/officeDocument/2006/relationships/image" Target="../media/image93.png"/><Relationship Id="rId9" Type="http://schemas.openxmlformats.org/officeDocument/2006/relationships/image" Target="../media/image96.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97.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5.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0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1.png"/><Relationship Id="rId4" Type="http://schemas.openxmlformats.org/officeDocument/2006/relationships/image" Target="../media/image10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1.png"/><Relationship Id="rId4" Type="http://schemas.openxmlformats.org/officeDocument/2006/relationships/image" Target="../media/image10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1.png"/><Relationship Id="rId4" Type="http://schemas.openxmlformats.org/officeDocument/2006/relationships/image" Target="../media/image1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 Id="rId3" Type="http://schemas.openxmlformats.org/officeDocument/2006/relationships/image" Target="../media/image101.png"/><Relationship Id="rId4" Type="http://schemas.openxmlformats.org/officeDocument/2006/relationships/image" Target="../media/image1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4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3.png"/><Relationship Id="rId4" Type="http://schemas.openxmlformats.org/officeDocument/2006/relationships/image" Target="../media/image1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3.png"/><Relationship Id="rId4" Type="http://schemas.openxmlformats.org/officeDocument/2006/relationships/image" Target="../media/image13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37.png"/><Relationship Id="rId4" Type="http://schemas.openxmlformats.org/officeDocument/2006/relationships/image" Target="../media/image1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7.png"/><Relationship Id="rId4" Type="http://schemas.openxmlformats.org/officeDocument/2006/relationships/image" Target="../media/image1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23.png"/><Relationship Id="rId4" Type="http://schemas.openxmlformats.org/officeDocument/2006/relationships/image" Target="../media/image125.png"/><Relationship Id="rId5" Type="http://schemas.openxmlformats.org/officeDocument/2006/relationships/image" Target="../media/image13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27.png"/><Relationship Id="rId4" Type="http://schemas.openxmlformats.org/officeDocument/2006/relationships/image" Target="../media/image126.png"/><Relationship Id="rId5" Type="http://schemas.openxmlformats.org/officeDocument/2006/relationships/image" Target="../media/image1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33.png"/><Relationship Id="rId4" Type="http://schemas.openxmlformats.org/officeDocument/2006/relationships/image" Target="../media/image135.png"/><Relationship Id="rId5" Type="http://schemas.openxmlformats.org/officeDocument/2006/relationships/image" Target="../media/image134.png"/><Relationship Id="rId6" Type="http://schemas.openxmlformats.org/officeDocument/2006/relationships/image" Target="../media/image13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36.png"/><Relationship Id="rId4" Type="http://schemas.openxmlformats.org/officeDocument/2006/relationships/image" Target="../media/image135.png"/><Relationship Id="rId5" Type="http://schemas.openxmlformats.org/officeDocument/2006/relationships/image" Target="../media/image141.png"/><Relationship Id="rId6" Type="http://schemas.openxmlformats.org/officeDocument/2006/relationships/image" Target="../media/image13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46.png"/><Relationship Id="rId4" Type="http://schemas.openxmlformats.org/officeDocument/2006/relationships/image" Target="../media/image144.png"/><Relationship Id="rId5" Type="http://schemas.openxmlformats.org/officeDocument/2006/relationships/image" Target="../media/image14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64.png"/><Relationship Id="rId4" Type="http://schemas.openxmlformats.org/officeDocument/2006/relationships/image" Target="../media/image149.png"/><Relationship Id="rId5" Type="http://schemas.openxmlformats.org/officeDocument/2006/relationships/image" Target="../media/image147.png"/><Relationship Id="rId6" Type="http://schemas.openxmlformats.org/officeDocument/2006/relationships/image" Target="../media/image14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57.png"/><Relationship Id="rId4" Type="http://schemas.openxmlformats.org/officeDocument/2006/relationships/image" Target="../media/image150.png"/><Relationship Id="rId5" Type="http://schemas.openxmlformats.org/officeDocument/2006/relationships/image" Target="../media/image15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4.png"/><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1.png"/><Relationship Id="rId3" Type="http://schemas.openxmlformats.org/officeDocument/2006/relationships/image" Target="../media/image160.png"/><Relationship Id="rId4" Type="http://schemas.openxmlformats.org/officeDocument/2006/relationships/image" Target="../media/image156.png"/><Relationship Id="rId5" Type="http://schemas.openxmlformats.org/officeDocument/2006/relationships/image" Target="../media/image170.png"/><Relationship Id="rId6" Type="http://schemas.openxmlformats.org/officeDocument/2006/relationships/image" Target="../media/image163.png"/><Relationship Id="rId7" Type="http://schemas.openxmlformats.org/officeDocument/2006/relationships/image" Target="../media/image16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66.png"/><Relationship Id="rId4" Type="http://schemas.openxmlformats.org/officeDocument/2006/relationships/image" Target="../media/image169.png"/><Relationship Id="rId5" Type="http://schemas.openxmlformats.org/officeDocument/2006/relationships/image" Target="../media/image16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7.png"/><Relationship Id="rId3" Type="http://schemas.openxmlformats.org/officeDocument/2006/relationships/image" Target="../media/image172.png"/><Relationship Id="rId4" Type="http://schemas.openxmlformats.org/officeDocument/2006/relationships/image" Target="../media/image171.png"/><Relationship Id="rId5" Type="http://schemas.openxmlformats.org/officeDocument/2006/relationships/image" Target="../media/image173.png"/><Relationship Id="rId6" Type="http://schemas.openxmlformats.org/officeDocument/2006/relationships/image" Target="../media/image174.png"/><Relationship Id="rId7" Type="http://schemas.openxmlformats.org/officeDocument/2006/relationships/image" Target="../media/image177.png"/><Relationship Id="rId8" Type="http://schemas.openxmlformats.org/officeDocument/2006/relationships/image" Target="../media/image17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6.png"/><Relationship Id="rId3" Type="http://schemas.openxmlformats.org/officeDocument/2006/relationships/image" Target="../media/image184.png"/><Relationship Id="rId4" Type="http://schemas.openxmlformats.org/officeDocument/2006/relationships/image" Target="../media/image183.png"/><Relationship Id="rId5" Type="http://schemas.openxmlformats.org/officeDocument/2006/relationships/image" Target="../media/image179.png"/><Relationship Id="rId6" Type="http://schemas.openxmlformats.org/officeDocument/2006/relationships/image" Target="../media/image185.png"/><Relationship Id="rId7" Type="http://schemas.openxmlformats.org/officeDocument/2006/relationships/image" Target="../media/image187.png"/><Relationship Id="rId8" Type="http://schemas.openxmlformats.org/officeDocument/2006/relationships/image" Target="../media/image17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 Id="rId3" Type="http://schemas.openxmlformats.org/officeDocument/2006/relationships/image" Target="../media/image180.png"/><Relationship Id="rId4" Type="http://schemas.openxmlformats.org/officeDocument/2006/relationships/image" Target="../media/image186.png"/><Relationship Id="rId5" Type="http://schemas.openxmlformats.org/officeDocument/2006/relationships/image" Target="../media/image181.png"/><Relationship Id="rId6" Type="http://schemas.openxmlformats.org/officeDocument/2006/relationships/image" Target="../media/image18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9.png"/><Relationship Id="rId3" Type="http://schemas.openxmlformats.org/officeDocument/2006/relationships/image" Target="../media/image188.png"/><Relationship Id="rId4" Type="http://schemas.openxmlformats.org/officeDocument/2006/relationships/image" Target="../media/image194.png"/><Relationship Id="rId9" Type="http://schemas.openxmlformats.org/officeDocument/2006/relationships/image" Target="../media/image193.png"/><Relationship Id="rId5" Type="http://schemas.openxmlformats.org/officeDocument/2006/relationships/image" Target="../media/image196.png"/><Relationship Id="rId6" Type="http://schemas.openxmlformats.org/officeDocument/2006/relationships/image" Target="../media/image191.png"/><Relationship Id="rId7" Type="http://schemas.openxmlformats.org/officeDocument/2006/relationships/image" Target="../media/image195.png"/><Relationship Id="rId8" Type="http://schemas.openxmlformats.org/officeDocument/2006/relationships/image" Target="../media/image19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8.png"/><Relationship Id="rId3" Type="http://schemas.openxmlformats.org/officeDocument/2006/relationships/image" Target="../media/image197.png"/><Relationship Id="rId4" Type="http://schemas.openxmlformats.org/officeDocument/2006/relationships/image" Target="../media/image199.png"/><Relationship Id="rId9" Type="http://schemas.openxmlformats.org/officeDocument/2006/relationships/image" Target="../media/image204.png"/><Relationship Id="rId5" Type="http://schemas.openxmlformats.org/officeDocument/2006/relationships/image" Target="../media/image206.png"/><Relationship Id="rId6" Type="http://schemas.openxmlformats.org/officeDocument/2006/relationships/image" Target="../media/image202.png"/><Relationship Id="rId7" Type="http://schemas.openxmlformats.org/officeDocument/2006/relationships/image" Target="../media/image201.png"/><Relationship Id="rId8" Type="http://schemas.openxmlformats.org/officeDocument/2006/relationships/image" Target="../media/image20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0.png"/><Relationship Id="rId3" Type="http://schemas.openxmlformats.org/officeDocument/2006/relationships/image" Target="../media/image20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20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2" name="Shape 2022"/>
        <p:cNvGrpSpPr/>
        <p:nvPr/>
      </p:nvGrpSpPr>
      <p:grpSpPr>
        <a:xfrm>
          <a:off x="0" y="0"/>
          <a:ext cx="0" cy="0"/>
          <a:chOff x="0" y="0"/>
          <a:chExt cx="0" cy="0"/>
        </a:xfrm>
      </p:grpSpPr>
      <p:sp>
        <p:nvSpPr>
          <p:cNvPr id="2023" name="Google Shape;2023;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7"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032" name="Shape 2032"/>
        <p:cNvGrpSpPr/>
        <p:nvPr/>
      </p:nvGrpSpPr>
      <p:grpSpPr>
        <a:xfrm>
          <a:off x="0" y="0"/>
          <a:ext cx="0" cy="0"/>
          <a:chOff x="0" y="0"/>
          <a:chExt cx="0" cy="0"/>
        </a:xfrm>
      </p:grpSpPr>
      <p:sp>
        <p:nvSpPr>
          <p:cNvPr id="2033" name="Google Shape;203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462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theme" Target="../theme/theme1.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xml"/><Relationship Id="rId3" Type="http://schemas.openxmlformats.org/officeDocument/2006/relationships/hyperlink" Target="https://www.elastic.co/what-is/elk-stack" TargetMode="External"/><Relationship Id="rId4" Type="http://schemas.openxmlformats.org/officeDocument/2006/relationships/image" Target="../media/image2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 Id="rId3" Type="http://schemas.openxmlformats.org/officeDocument/2006/relationships/image" Target="../media/image215.png"/><Relationship Id="rId4" Type="http://schemas.openxmlformats.org/officeDocument/2006/relationships/image" Target="../media/image217.png"/><Relationship Id="rId5" Type="http://schemas.openxmlformats.org/officeDocument/2006/relationships/image" Target="../media/image2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2.xml"/><Relationship Id="rId3" Type="http://schemas.openxmlformats.org/officeDocument/2006/relationships/hyperlink" Target="https://www.elastic.co/what-is/elk-stack" TargetMode="External"/><Relationship Id="rId4" Type="http://schemas.openxmlformats.org/officeDocument/2006/relationships/image" Target="../media/image2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xml"/><Relationship Id="rId3" Type="http://schemas.openxmlformats.org/officeDocument/2006/relationships/hyperlink" Target="https://www.elastic.co/what-is/elk-stack" TargetMode="External"/><Relationship Id="rId4" Type="http://schemas.openxmlformats.org/officeDocument/2006/relationships/image" Target="../media/image2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 Id="rId3" Type="http://schemas.openxmlformats.org/officeDocument/2006/relationships/hyperlink" Target="https://www.elastic.co/what-is/elk-stack" TargetMode="External"/><Relationship Id="rId4" Type="http://schemas.openxmlformats.org/officeDocument/2006/relationships/image" Target="../media/image2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 Id="rId3" Type="http://schemas.openxmlformats.org/officeDocument/2006/relationships/image" Target="../media/image2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xml"/><Relationship Id="rId3" Type="http://schemas.openxmlformats.org/officeDocument/2006/relationships/image" Target="../media/image2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xml"/><Relationship Id="rId3" Type="http://schemas.openxmlformats.org/officeDocument/2006/relationships/image" Target="../media/image2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0.xml"/><Relationship Id="rId3" Type="http://schemas.openxmlformats.org/officeDocument/2006/relationships/image" Target="../media/image2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1.xml"/><Relationship Id="rId3" Type="http://schemas.openxmlformats.org/officeDocument/2006/relationships/image" Target="../media/image2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6.xml"/><Relationship Id="rId3" Type="http://schemas.openxmlformats.org/officeDocument/2006/relationships/image" Target="../media/image2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 Id="rId3" Type="http://schemas.openxmlformats.org/officeDocument/2006/relationships/hyperlink" Target="https://www.elastic.co/what-is/elk-stack"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Relationship Id="rId3" Type="http://schemas.openxmlformats.org/officeDocument/2006/relationships/image" Target="../media/image2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3.xml"/><Relationship Id="rId3" Type="http://schemas.openxmlformats.org/officeDocument/2006/relationships/image" Target="../media/image2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8.xml"/><Relationship Id="rId3" Type="http://schemas.openxmlformats.org/officeDocument/2006/relationships/image" Target="../media/image2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9.xml"/><Relationship Id="rId3" Type="http://schemas.openxmlformats.org/officeDocument/2006/relationships/image" Target="../media/image2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0.xml"/><Relationship Id="rId3" Type="http://schemas.openxmlformats.org/officeDocument/2006/relationships/image" Target="../media/image2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41.xml"/><Relationship Id="rId3" Type="http://schemas.openxmlformats.org/officeDocument/2006/relationships/image" Target="../media/image22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2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image" Target="../media/image2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xml"/><Relationship Id="rId3" Type="http://schemas.openxmlformats.org/officeDocument/2006/relationships/image" Target="../media/image209.png"/><Relationship Id="rId4" Type="http://schemas.openxmlformats.org/officeDocument/2006/relationships/image" Target="../media/image2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209.png"/><Relationship Id="rId4" Type="http://schemas.openxmlformats.org/officeDocument/2006/relationships/image" Target="../media/image2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10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Project Week </a:t>
            </a:r>
            <a:r>
              <a:rPr lang="en"/>
              <a:t>1</a:t>
            </a:r>
            <a:endParaRPr/>
          </a:p>
        </p:txBody>
      </p:sp>
      <p:sp>
        <p:nvSpPr>
          <p:cNvPr id="2040" name="Google Shape;2040;p10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Project Week: </a:t>
            </a:r>
            <a:r>
              <a:rPr lang="en"/>
              <a:t>ELK Stack</a:t>
            </a:r>
            <a:endParaRPr>
              <a:latin typeface="Roboto Light"/>
              <a:ea typeface="Roboto Light"/>
              <a:cs typeface="Roboto Light"/>
              <a:sym typeface="Roboto Light"/>
            </a:endParaRPr>
          </a:p>
        </p:txBody>
      </p:sp>
      <p:sp>
        <p:nvSpPr>
          <p:cNvPr id="2041" name="Google Shape;2041;p10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18" name="Shape 2118"/>
        <p:cNvGrpSpPr/>
        <p:nvPr/>
      </p:nvGrpSpPr>
      <p:grpSpPr>
        <a:xfrm>
          <a:off x="0" y="0"/>
          <a:ext cx="0" cy="0"/>
          <a:chOff x="0" y="0"/>
          <a:chExt cx="0" cy="0"/>
        </a:xfrm>
      </p:grpSpPr>
      <p:sp>
        <p:nvSpPr>
          <p:cNvPr id="2119" name="Google Shape;2119;p115"/>
          <p:cNvSpPr/>
          <p:nvPr/>
        </p:nvSpPr>
        <p:spPr>
          <a:xfrm>
            <a:off x="-9525" y="0"/>
            <a:ext cx="9168600" cy="1704900"/>
          </a:xfrm>
          <a:prstGeom prst="rect">
            <a:avLst/>
          </a:prstGeom>
          <a:solidFill>
            <a:srgbClr val="38B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ELK</a:t>
            </a:r>
            <a:endParaRPr>
              <a:solidFill>
                <a:srgbClr val="FFFFFF"/>
              </a:solidFill>
            </a:endParaRPr>
          </a:p>
        </p:txBody>
      </p:sp>
      <p:sp>
        <p:nvSpPr>
          <p:cNvPr id="2121" name="Google Shape;2121;p115"/>
          <p:cNvSpPr txBox="1"/>
          <p:nvPr>
            <p:ph idx="1" type="subTitle"/>
          </p:nvPr>
        </p:nvSpPr>
        <p:spPr>
          <a:xfrm>
            <a:off x="0" y="675975"/>
            <a:ext cx="8791500" cy="815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ELK is an acronym. Each letter stands for an open-source technology:</a:t>
            </a:r>
            <a:endParaRPr>
              <a:solidFill>
                <a:srgbClr val="FFFFFF"/>
              </a:solidFill>
            </a:endParaRPr>
          </a:p>
        </p:txBody>
      </p:sp>
      <p:sp>
        <p:nvSpPr>
          <p:cNvPr id="2122" name="Google Shape;2122;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(elastic.co)</a:t>
            </a:r>
            <a:endParaRPr/>
          </a:p>
        </p:txBody>
      </p:sp>
      <p:pic>
        <p:nvPicPr>
          <p:cNvPr id="2123" name="Google Shape;2123;p115"/>
          <p:cNvPicPr preferRelativeResize="0"/>
          <p:nvPr/>
        </p:nvPicPr>
        <p:blipFill rotWithShape="1">
          <a:blip r:embed="rId4">
            <a:alphaModFix/>
          </a:blip>
          <a:srcRect b="-5988" l="0" r="0" t="0"/>
          <a:stretch/>
        </p:blipFill>
        <p:spPr>
          <a:xfrm>
            <a:off x="994875" y="1983950"/>
            <a:ext cx="7154250" cy="2527450"/>
          </a:xfrm>
          <a:prstGeom prst="rect">
            <a:avLst/>
          </a:prstGeom>
          <a:noFill/>
          <a:ln>
            <a:noFill/>
          </a:ln>
        </p:spPr>
      </p:pic>
      <p:cxnSp>
        <p:nvCxnSpPr>
          <p:cNvPr id="2124" name="Google Shape;2124;p115"/>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
        <p:nvSpPr>
          <p:cNvPr id="2125" name="Google Shape;2125;p11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116"/>
          <p:cNvSpPr/>
          <p:nvPr/>
        </p:nvSpPr>
        <p:spPr>
          <a:xfrm>
            <a:off x="-9525" y="0"/>
            <a:ext cx="9168600" cy="1923900"/>
          </a:xfrm>
          <a:prstGeom prst="rect">
            <a:avLst/>
          </a:prstGeom>
          <a:solidFill>
            <a:srgbClr val="38B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16"/>
          <p:cNvSpPr/>
          <p:nvPr/>
        </p:nvSpPr>
        <p:spPr>
          <a:xfrm>
            <a:off x="225925" y="1706413"/>
            <a:ext cx="3072600" cy="899100"/>
          </a:xfrm>
          <a:prstGeom prst="roundRect">
            <a:avLst>
              <a:gd fmla="val 4237" name="adj"/>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16"/>
          <p:cNvSpPr/>
          <p:nvPr/>
        </p:nvSpPr>
        <p:spPr>
          <a:xfrm>
            <a:off x="3806250" y="1706413"/>
            <a:ext cx="2322000" cy="899100"/>
          </a:xfrm>
          <a:prstGeom prst="roundRect">
            <a:avLst>
              <a:gd fmla="val 4237" name="adj"/>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16"/>
          <p:cNvSpPr/>
          <p:nvPr/>
        </p:nvSpPr>
        <p:spPr>
          <a:xfrm>
            <a:off x="6566162" y="1706413"/>
            <a:ext cx="2322000" cy="899100"/>
          </a:xfrm>
          <a:prstGeom prst="roundRect">
            <a:avLst>
              <a:gd fmla="val 4237" name="adj"/>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4" name="Google Shape;2134;p116"/>
          <p:cNvPicPr preferRelativeResize="0"/>
          <p:nvPr/>
        </p:nvPicPr>
        <p:blipFill>
          <a:blip r:embed="rId3">
            <a:alphaModFix/>
          </a:blip>
          <a:stretch>
            <a:fillRect/>
          </a:stretch>
        </p:blipFill>
        <p:spPr>
          <a:xfrm>
            <a:off x="225950" y="1744513"/>
            <a:ext cx="3072550" cy="819150"/>
          </a:xfrm>
          <a:prstGeom prst="rect">
            <a:avLst/>
          </a:prstGeom>
          <a:noFill/>
          <a:ln>
            <a:noFill/>
          </a:ln>
        </p:spPr>
      </p:pic>
      <p:pic>
        <p:nvPicPr>
          <p:cNvPr id="2135" name="Google Shape;2135;p116"/>
          <p:cNvPicPr preferRelativeResize="0"/>
          <p:nvPr/>
        </p:nvPicPr>
        <p:blipFill>
          <a:blip r:embed="rId4">
            <a:alphaModFix/>
          </a:blip>
          <a:stretch>
            <a:fillRect/>
          </a:stretch>
        </p:blipFill>
        <p:spPr>
          <a:xfrm>
            <a:off x="3878625" y="1727350"/>
            <a:ext cx="2177249" cy="857250"/>
          </a:xfrm>
          <a:prstGeom prst="rect">
            <a:avLst/>
          </a:prstGeom>
          <a:noFill/>
          <a:ln>
            <a:noFill/>
          </a:ln>
        </p:spPr>
      </p:pic>
      <p:pic>
        <p:nvPicPr>
          <p:cNvPr id="2136" name="Google Shape;2136;p116"/>
          <p:cNvPicPr preferRelativeResize="0"/>
          <p:nvPr/>
        </p:nvPicPr>
        <p:blipFill>
          <a:blip r:embed="rId5">
            <a:alphaModFix/>
          </a:blip>
          <a:stretch>
            <a:fillRect/>
          </a:stretch>
        </p:blipFill>
        <p:spPr>
          <a:xfrm>
            <a:off x="6744287" y="1706462"/>
            <a:ext cx="1965750" cy="899000"/>
          </a:xfrm>
          <a:prstGeom prst="rect">
            <a:avLst/>
          </a:prstGeom>
          <a:noFill/>
          <a:ln>
            <a:noFill/>
          </a:ln>
        </p:spPr>
      </p:pic>
      <p:cxnSp>
        <p:nvCxnSpPr>
          <p:cNvPr id="2137" name="Google Shape;2137;p116"/>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
        <p:nvSpPr>
          <p:cNvPr id="2138" name="Google Shape;2138;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Elastic Stack</a:t>
            </a:r>
            <a:endParaRPr>
              <a:solidFill>
                <a:srgbClr val="FFFFFF"/>
              </a:solidFill>
            </a:endParaRPr>
          </a:p>
        </p:txBody>
      </p:sp>
      <p:sp>
        <p:nvSpPr>
          <p:cNvPr id="2139" name="Google Shape;2139;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These</a:t>
            </a:r>
            <a:r>
              <a:rPr lang="en">
                <a:solidFill>
                  <a:srgbClr val="FFFFFF"/>
                </a:solidFill>
              </a:rPr>
              <a:t> tools are collectively known as </a:t>
            </a:r>
            <a:r>
              <a:rPr b="1" lang="en">
                <a:solidFill>
                  <a:srgbClr val="FFFFFF"/>
                </a:solidFill>
              </a:rPr>
              <a:t>ELK</a:t>
            </a:r>
            <a:r>
              <a:rPr b="1" lang="en">
                <a:solidFill>
                  <a:srgbClr val="FFFFFF"/>
                </a:solidFill>
              </a:rPr>
              <a:t> stack.</a:t>
            </a:r>
            <a:endParaRPr>
              <a:solidFill>
                <a:srgbClr val="FFFFFF"/>
              </a:solidFill>
            </a:endParaRPr>
          </a:p>
        </p:txBody>
      </p:sp>
      <p:sp>
        <p:nvSpPr>
          <p:cNvPr id="2140" name="Google Shape;2140;p116"/>
          <p:cNvSpPr txBox="1"/>
          <p:nvPr>
            <p:ph idx="3" type="body"/>
          </p:nvPr>
        </p:nvSpPr>
        <p:spPr>
          <a:xfrm>
            <a:off x="358525" y="2897050"/>
            <a:ext cx="2807400" cy="1295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sz="1800"/>
              <a:t>Search and analytics engine.</a:t>
            </a:r>
            <a:endParaRPr sz="1800"/>
          </a:p>
        </p:txBody>
      </p:sp>
      <p:sp>
        <p:nvSpPr>
          <p:cNvPr id="2141" name="Google Shape;2141;p116"/>
          <p:cNvSpPr txBox="1"/>
          <p:nvPr>
            <p:ph idx="3" type="body"/>
          </p:nvPr>
        </p:nvSpPr>
        <p:spPr>
          <a:xfrm>
            <a:off x="3938000" y="2897050"/>
            <a:ext cx="2177100" cy="1370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sz="1800"/>
              <a:t>Server-side data processing pipeline that sends data Elasticsearch. </a:t>
            </a:r>
            <a:endParaRPr sz="1800"/>
          </a:p>
        </p:txBody>
      </p:sp>
      <p:sp>
        <p:nvSpPr>
          <p:cNvPr id="2142" name="Google Shape;2142;p116"/>
          <p:cNvSpPr txBox="1"/>
          <p:nvPr>
            <p:ph idx="2" type="subTitle"/>
          </p:nvPr>
        </p:nvSpPr>
        <p:spPr>
          <a:xfrm>
            <a:off x="6707475" y="2897050"/>
            <a:ext cx="2177400" cy="1019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Tool for visualizing Elasticsearch data with charts and graphs.</a:t>
            </a:r>
            <a:endParaRPr sz="1800">
              <a:latin typeface="Roboto"/>
              <a:ea typeface="Roboto"/>
              <a:cs typeface="Roboto"/>
              <a:sym typeface="Roboto"/>
            </a:endParaRPr>
          </a:p>
        </p:txBody>
      </p:sp>
      <p:sp>
        <p:nvSpPr>
          <p:cNvPr id="2143" name="Google Shape;2143;p116"/>
          <p:cNvSpPr/>
          <p:nvPr/>
        </p:nvSpPr>
        <p:spPr>
          <a:xfrm>
            <a:off x="3371763" y="1960663"/>
            <a:ext cx="390600" cy="390600"/>
          </a:xfrm>
          <a:prstGeom prst="mathPlus">
            <a:avLst>
              <a:gd fmla="val 23520"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16"/>
          <p:cNvSpPr/>
          <p:nvPr/>
        </p:nvSpPr>
        <p:spPr>
          <a:xfrm>
            <a:off x="6151888" y="1960663"/>
            <a:ext cx="390600" cy="390600"/>
          </a:xfrm>
          <a:prstGeom prst="mathPlus">
            <a:avLst>
              <a:gd fmla="val 23520"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49" name="Shape 2149"/>
        <p:cNvGrpSpPr/>
        <p:nvPr/>
      </p:nvGrpSpPr>
      <p:grpSpPr>
        <a:xfrm>
          <a:off x="0" y="0"/>
          <a:ext cx="0" cy="0"/>
          <a:chOff x="0" y="0"/>
          <a:chExt cx="0" cy="0"/>
        </a:xfrm>
      </p:grpSpPr>
      <p:sp>
        <p:nvSpPr>
          <p:cNvPr id="2150" name="Google Shape;2150;p117"/>
          <p:cNvSpPr/>
          <p:nvPr/>
        </p:nvSpPr>
        <p:spPr>
          <a:xfrm>
            <a:off x="-9525" y="0"/>
            <a:ext cx="9168600" cy="1282800"/>
          </a:xfrm>
          <a:prstGeom prst="rect">
            <a:avLst/>
          </a:prstGeom>
          <a:solidFill>
            <a:srgbClr val="38B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ELK</a:t>
            </a:r>
            <a:endParaRPr>
              <a:solidFill>
                <a:srgbClr val="FFFFFF"/>
              </a:solidFill>
            </a:endParaRPr>
          </a:p>
        </p:txBody>
      </p:sp>
      <p:sp>
        <p:nvSpPr>
          <p:cNvPr id="2152" name="Google Shape;2152;p117"/>
          <p:cNvSpPr txBox="1"/>
          <p:nvPr>
            <p:ph idx="1" type="subTitle"/>
          </p:nvPr>
        </p:nvSpPr>
        <p:spPr>
          <a:xfrm>
            <a:off x="0" y="675975"/>
            <a:ext cx="8791500" cy="815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Elasticsearch</a:t>
            </a:r>
            <a:endParaRPr>
              <a:solidFill>
                <a:srgbClr val="FFFFFF"/>
              </a:solidFill>
            </a:endParaRPr>
          </a:p>
        </p:txBody>
      </p:sp>
      <p:sp>
        <p:nvSpPr>
          <p:cNvPr id="2153" name="Google Shape;2153;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(elastic.co)</a:t>
            </a:r>
            <a:endParaRPr/>
          </a:p>
        </p:txBody>
      </p:sp>
      <p:pic>
        <p:nvPicPr>
          <p:cNvPr id="2154" name="Google Shape;2154;p117"/>
          <p:cNvPicPr preferRelativeResize="0"/>
          <p:nvPr/>
        </p:nvPicPr>
        <p:blipFill rotWithShape="1">
          <a:blip r:embed="rId4">
            <a:alphaModFix/>
          </a:blip>
          <a:srcRect b="19126" l="5131" r="72290" t="0"/>
          <a:stretch/>
        </p:blipFill>
        <p:spPr>
          <a:xfrm>
            <a:off x="274375" y="1633650"/>
            <a:ext cx="1615226" cy="1928575"/>
          </a:xfrm>
          <a:prstGeom prst="rect">
            <a:avLst/>
          </a:prstGeom>
          <a:noFill/>
          <a:ln>
            <a:noFill/>
          </a:ln>
        </p:spPr>
      </p:pic>
      <p:cxnSp>
        <p:nvCxnSpPr>
          <p:cNvPr id="2155" name="Google Shape;2155;p117"/>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
        <p:nvSpPr>
          <p:cNvPr id="2156" name="Google Shape;2156;p11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57" name="Google Shape;2157;p117"/>
          <p:cNvSpPr txBox="1"/>
          <p:nvPr/>
        </p:nvSpPr>
        <p:spPr>
          <a:xfrm>
            <a:off x="2562975" y="1870150"/>
            <a:ext cx="6044700" cy="277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highlight>
                  <a:srgbClr val="FFFFFF"/>
                </a:highlight>
                <a:latin typeface="Roboto"/>
                <a:ea typeface="Roboto"/>
                <a:cs typeface="Roboto"/>
                <a:sym typeface="Roboto"/>
              </a:rPr>
              <a:t>ELK started with Elasticsearch.</a:t>
            </a:r>
            <a:endParaRPr sz="1800">
              <a:highlight>
                <a:srgbClr val="FFFFFF"/>
              </a:highlight>
              <a:latin typeface="Roboto"/>
              <a:ea typeface="Roboto"/>
              <a:cs typeface="Roboto"/>
              <a:sym typeface="Roboto"/>
            </a:endParaRPr>
          </a:p>
          <a:p>
            <a:pPr indent="-342900" lvl="0" marL="457200" rtl="0" algn="l">
              <a:lnSpc>
                <a:spcPct val="115000"/>
              </a:lnSpc>
              <a:spcBef>
                <a:spcPts val="1000"/>
              </a:spcBef>
              <a:spcAft>
                <a:spcPts val="1200"/>
              </a:spcAft>
              <a:buSzPts val="1800"/>
              <a:buFont typeface="Roboto"/>
              <a:buChar char="●"/>
            </a:pPr>
            <a:r>
              <a:rPr lang="en" sz="1800">
                <a:highlight>
                  <a:srgbClr val="FFFFFF"/>
                </a:highlight>
                <a:latin typeface="Roboto"/>
                <a:ea typeface="Roboto"/>
                <a:cs typeface="Roboto"/>
                <a:sym typeface="Roboto"/>
              </a:rPr>
              <a:t>It was initially designed to handle </a:t>
            </a:r>
            <a:r>
              <a:rPr i="1" lang="en" sz="1800">
                <a:highlight>
                  <a:srgbClr val="FFFFFF"/>
                </a:highlight>
                <a:latin typeface="Roboto"/>
                <a:ea typeface="Roboto"/>
                <a:cs typeface="Roboto"/>
                <a:sym typeface="Roboto"/>
              </a:rPr>
              <a:t>any </a:t>
            </a:r>
            <a:r>
              <a:rPr lang="en" sz="1800">
                <a:highlight>
                  <a:srgbClr val="FFFFFF"/>
                </a:highlight>
                <a:latin typeface="Roboto"/>
                <a:ea typeface="Roboto"/>
                <a:cs typeface="Roboto"/>
                <a:sym typeface="Roboto"/>
              </a:rPr>
              <a:t>kind of information. This means that logs and arbitrary file formats, such as PCAPs, can be easily stored and saved.</a:t>
            </a:r>
            <a:endParaRPr sz="1800">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61" name="Shape 2161"/>
        <p:cNvGrpSpPr/>
        <p:nvPr/>
      </p:nvGrpSpPr>
      <p:grpSpPr>
        <a:xfrm>
          <a:off x="0" y="0"/>
          <a:ext cx="0" cy="0"/>
          <a:chOff x="0" y="0"/>
          <a:chExt cx="0" cy="0"/>
        </a:xfrm>
      </p:grpSpPr>
      <p:sp>
        <p:nvSpPr>
          <p:cNvPr id="2162" name="Google Shape;2162;p118"/>
          <p:cNvSpPr/>
          <p:nvPr/>
        </p:nvSpPr>
        <p:spPr>
          <a:xfrm>
            <a:off x="-9525" y="0"/>
            <a:ext cx="9168600" cy="1282800"/>
          </a:xfrm>
          <a:prstGeom prst="rect">
            <a:avLst/>
          </a:prstGeom>
          <a:solidFill>
            <a:srgbClr val="38B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ELK</a:t>
            </a:r>
            <a:endParaRPr>
              <a:solidFill>
                <a:srgbClr val="FFFFFF"/>
              </a:solidFill>
            </a:endParaRPr>
          </a:p>
        </p:txBody>
      </p:sp>
      <p:sp>
        <p:nvSpPr>
          <p:cNvPr id="2164" name="Google Shape;2164;p118"/>
          <p:cNvSpPr txBox="1"/>
          <p:nvPr>
            <p:ph idx="1" type="subTitle"/>
          </p:nvPr>
        </p:nvSpPr>
        <p:spPr>
          <a:xfrm>
            <a:off x="0" y="675975"/>
            <a:ext cx="8791500" cy="815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Logstash</a:t>
            </a:r>
            <a:endParaRPr>
              <a:solidFill>
                <a:srgbClr val="FFFFFF"/>
              </a:solidFill>
            </a:endParaRPr>
          </a:p>
        </p:txBody>
      </p:sp>
      <p:sp>
        <p:nvSpPr>
          <p:cNvPr id="2165" name="Google Shape;2165;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(elastic.co)</a:t>
            </a:r>
            <a:endParaRPr/>
          </a:p>
        </p:txBody>
      </p:sp>
      <p:cxnSp>
        <p:nvCxnSpPr>
          <p:cNvPr id="2166" name="Google Shape;2166;p118"/>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
        <p:nvSpPr>
          <p:cNvPr id="2167" name="Google Shape;2167;p1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68" name="Google Shape;2168;p118"/>
          <p:cNvSpPr txBox="1"/>
          <p:nvPr/>
        </p:nvSpPr>
        <p:spPr>
          <a:xfrm>
            <a:off x="2562975" y="1870150"/>
            <a:ext cx="6044700" cy="277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latin typeface="Roboto"/>
                <a:ea typeface="Roboto"/>
                <a:cs typeface="Roboto"/>
                <a:sym typeface="Roboto"/>
              </a:rPr>
              <a:t>After Elasticsearch became popular for logging, Logstash was added to make it easier to save logs from different machines into the Elasticsearch database. </a:t>
            </a:r>
            <a:endParaRPr sz="1800">
              <a:latin typeface="Roboto"/>
              <a:ea typeface="Roboto"/>
              <a:cs typeface="Roboto"/>
              <a:sym typeface="Roboto"/>
            </a:endParaRPr>
          </a:p>
          <a:p>
            <a:pPr indent="-342900" lvl="0" marL="457200" rtl="0" algn="l">
              <a:lnSpc>
                <a:spcPct val="115000"/>
              </a:lnSpc>
              <a:spcBef>
                <a:spcPts val="1000"/>
              </a:spcBef>
              <a:spcAft>
                <a:spcPts val="1000"/>
              </a:spcAft>
              <a:buClr>
                <a:schemeClr val="dk1"/>
              </a:buClr>
              <a:buSzPts val="1800"/>
              <a:buFont typeface="Roboto"/>
              <a:buChar char="●"/>
            </a:pPr>
            <a:r>
              <a:rPr lang="en" sz="1800">
                <a:solidFill>
                  <a:schemeClr val="dk1"/>
                </a:solidFill>
                <a:latin typeface="Roboto"/>
                <a:ea typeface="Roboto"/>
                <a:cs typeface="Roboto"/>
                <a:sym typeface="Roboto"/>
              </a:rPr>
              <a:t>Logstash</a:t>
            </a:r>
            <a:r>
              <a:rPr lang="en" sz="1800">
                <a:solidFill>
                  <a:schemeClr val="dk1"/>
                </a:solidFill>
                <a:latin typeface="Roboto"/>
                <a:ea typeface="Roboto"/>
                <a:cs typeface="Roboto"/>
                <a:sym typeface="Roboto"/>
              </a:rPr>
              <a:t> also processes logs before saving them, to ensure data from multiple sources has the same format before it is added to the database.</a:t>
            </a:r>
            <a:endParaRPr sz="1800">
              <a:latin typeface="Roboto"/>
              <a:ea typeface="Roboto"/>
              <a:cs typeface="Roboto"/>
              <a:sym typeface="Roboto"/>
            </a:endParaRPr>
          </a:p>
        </p:txBody>
      </p:sp>
      <p:pic>
        <p:nvPicPr>
          <p:cNvPr id="2169" name="Google Shape;2169;p118"/>
          <p:cNvPicPr preferRelativeResize="0"/>
          <p:nvPr/>
        </p:nvPicPr>
        <p:blipFill rotWithShape="1">
          <a:blip r:embed="rId4">
            <a:alphaModFix/>
          </a:blip>
          <a:srcRect b="19126" l="5131" r="72290" t="0"/>
          <a:stretch/>
        </p:blipFill>
        <p:spPr>
          <a:xfrm>
            <a:off x="416400" y="1491375"/>
            <a:ext cx="1293743" cy="1544725"/>
          </a:xfrm>
          <a:prstGeom prst="rect">
            <a:avLst/>
          </a:prstGeom>
          <a:noFill/>
          <a:ln>
            <a:noFill/>
          </a:ln>
        </p:spPr>
      </p:pic>
      <p:pic>
        <p:nvPicPr>
          <p:cNvPr id="2170" name="Google Shape;2170;p118"/>
          <p:cNvPicPr preferRelativeResize="0"/>
          <p:nvPr/>
        </p:nvPicPr>
        <p:blipFill rotWithShape="1">
          <a:blip r:embed="rId4">
            <a:alphaModFix/>
          </a:blip>
          <a:srcRect b="21924" l="39833" r="36095" t="4182"/>
          <a:stretch/>
        </p:blipFill>
        <p:spPr>
          <a:xfrm>
            <a:off x="416400" y="3036100"/>
            <a:ext cx="1407840" cy="144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74" name="Shape 2174"/>
        <p:cNvGrpSpPr/>
        <p:nvPr/>
      </p:nvGrpSpPr>
      <p:grpSpPr>
        <a:xfrm>
          <a:off x="0" y="0"/>
          <a:ext cx="0" cy="0"/>
          <a:chOff x="0" y="0"/>
          <a:chExt cx="0" cy="0"/>
        </a:xfrm>
      </p:grpSpPr>
      <p:sp>
        <p:nvSpPr>
          <p:cNvPr id="2175" name="Google Shape;2175;p119"/>
          <p:cNvSpPr/>
          <p:nvPr/>
        </p:nvSpPr>
        <p:spPr>
          <a:xfrm>
            <a:off x="-9525" y="0"/>
            <a:ext cx="9168600" cy="1282800"/>
          </a:xfrm>
          <a:prstGeom prst="rect">
            <a:avLst/>
          </a:prstGeom>
          <a:solidFill>
            <a:srgbClr val="38B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ELK</a:t>
            </a:r>
            <a:endParaRPr>
              <a:solidFill>
                <a:srgbClr val="FFFFFF"/>
              </a:solidFill>
            </a:endParaRPr>
          </a:p>
        </p:txBody>
      </p:sp>
      <p:sp>
        <p:nvSpPr>
          <p:cNvPr id="2177" name="Google Shape;2177;p119"/>
          <p:cNvSpPr txBox="1"/>
          <p:nvPr>
            <p:ph idx="1" type="subTitle"/>
          </p:nvPr>
        </p:nvSpPr>
        <p:spPr>
          <a:xfrm>
            <a:off x="0" y="675975"/>
            <a:ext cx="8791500" cy="815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Kibana</a:t>
            </a:r>
            <a:endParaRPr>
              <a:solidFill>
                <a:srgbClr val="FFFFFF"/>
              </a:solidFill>
            </a:endParaRPr>
          </a:p>
        </p:txBody>
      </p:sp>
      <p:sp>
        <p:nvSpPr>
          <p:cNvPr id="2178" name="Google Shape;2178;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(elastic.co)</a:t>
            </a:r>
            <a:endParaRPr/>
          </a:p>
        </p:txBody>
      </p:sp>
      <p:cxnSp>
        <p:nvCxnSpPr>
          <p:cNvPr id="2179" name="Google Shape;2179;p119"/>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
        <p:nvSpPr>
          <p:cNvPr id="2180" name="Google Shape;2180;p1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181" name="Google Shape;2181;p119"/>
          <p:cNvSpPr txBox="1"/>
          <p:nvPr/>
        </p:nvSpPr>
        <p:spPr>
          <a:xfrm>
            <a:off x="2562975" y="1870150"/>
            <a:ext cx="6044700" cy="42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latin typeface="Roboto"/>
              <a:ea typeface="Roboto"/>
              <a:cs typeface="Roboto"/>
              <a:sym typeface="Roboto"/>
            </a:endParaRPr>
          </a:p>
        </p:txBody>
      </p:sp>
      <p:pic>
        <p:nvPicPr>
          <p:cNvPr id="2182" name="Google Shape;2182;p119"/>
          <p:cNvPicPr preferRelativeResize="0"/>
          <p:nvPr/>
        </p:nvPicPr>
        <p:blipFill rotWithShape="1">
          <a:blip r:embed="rId4">
            <a:alphaModFix/>
          </a:blip>
          <a:srcRect b="19126" l="5131" r="72290" t="0"/>
          <a:stretch/>
        </p:blipFill>
        <p:spPr>
          <a:xfrm>
            <a:off x="274375" y="1432275"/>
            <a:ext cx="977249" cy="1166825"/>
          </a:xfrm>
          <a:prstGeom prst="rect">
            <a:avLst/>
          </a:prstGeom>
          <a:noFill/>
          <a:ln>
            <a:noFill/>
          </a:ln>
        </p:spPr>
      </p:pic>
      <p:pic>
        <p:nvPicPr>
          <p:cNvPr id="2183" name="Google Shape;2183;p119"/>
          <p:cNvPicPr preferRelativeResize="0"/>
          <p:nvPr/>
        </p:nvPicPr>
        <p:blipFill rotWithShape="1">
          <a:blip r:embed="rId4">
            <a:alphaModFix/>
          </a:blip>
          <a:srcRect b="21924" l="39833" r="36095" t="4182"/>
          <a:stretch/>
        </p:blipFill>
        <p:spPr>
          <a:xfrm>
            <a:off x="274375" y="2520095"/>
            <a:ext cx="1132950" cy="1159266"/>
          </a:xfrm>
          <a:prstGeom prst="rect">
            <a:avLst/>
          </a:prstGeom>
          <a:noFill/>
          <a:ln>
            <a:noFill/>
          </a:ln>
        </p:spPr>
      </p:pic>
      <p:pic>
        <p:nvPicPr>
          <p:cNvPr id="2184" name="Google Shape;2184;p119"/>
          <p:cNvPicPr preferRelativeResize="0"/>
          <p:nvPr/>
        </p:nvPicPr>
        <p:blipFill rotWithShape="1">
          <a:blip r:embed="rId4">
            <a:alphaModFix/>
          </a:blip>
          <a:srcRect b="25594" l="77034" r="0" t="3448"/>
          <a:stretch/>
        </p:blipFill>
        <p:spPr>
          <a:xfrm>
            <a:off x="350850" y="3679350"/>
            <a:ext cx="1132950" cy="1166825"/>
          </a:xfrm>
          <a:prstGeom prst="rect">
            <a:avLst/>
          </a:prstGeom>
          <a:noFill/>
          <a:ln>
            <a:noFill/>
          </a:ln>
        </p:spPr>
      </p:pic>
      <p:sp>
        <p:nvSpPr>
          <p:cNvPr id="2185" name="Google Shape;2185;p119"/>
          <p:cNvSpPr txBox="1"/>
          <p:nvPr/>
        </p:nvSpPr>
        <p:spPr>
          <a:xfrm>
            <a:off x="2081175" y="1504475"/>
            <a:ext cx="6044700" cy="3190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rgbClr val="24292E"/>
              </a:buClr>
              <a:buSzPts val="1800"/>
              <a:buFont typeface="Roboto"/>
              <a:buChar char="●"/>
            </a:pPr>
            <a:r>
              <a:rPr lang="en" sz="1800">
                <a:solidFill>
                  <a:srgbClr val="24292E"/>
                </a:solidFill>
                <a:highlight>
                  <a:srgbClr val="FFFFFF"/>
                </a:highlight>
                <a:latin typeface="Roboto"/>
                <a:ea typeface="Roboto"/>
                <a:cs typeface="Roboto"/>
                <a:sym typeface="Roboto"/>
              </a:rPr>
              <a:t>Since Elasticsearch can store so much data, analysts often use visualizations to better understand the data at a glance. </a:t>
            </a:r>
            <a:endParaRPr sz="1800">
              <a:solidFill>
                <a:srgbClr val="24292E"/>
              </a:solidFill>
              <a:highlight>
                <a:srgbClr val="FFFFFF"/>
              </a:highlight>
              <a:latin typeface="Roboto"/>
              <a:ea typeface="Roboto"/>
              <a:cs typeface="Roboto"/>
              <a:sym typeface="Roboto"/>
            </a:endParaRPr>
          </a:p>
          <a:p>
            <a:pPr indent="-342900" lvl="0" marL="457200" rtl="0" algn="l">
              <a:lnSpc>
                <a:spcPct val="115000"/>
              </a:lnSpc>
              <a:spcBef>
                <a:spcPts val="1000"/>
              </a:spcBef>
              <a:spcAft>
                <a:spcPts val="0"/>
              </a:spcAft>
              <a:buClr>
                <a:srgbClr val="24292E"/>
              </a:buClr>
              <a:buSzPts val="1800"/>
              <a:buFont typeface="Roboto"/>
              <a:buChar char="●"/>
            </a:pPr>
            <a:r>
              <a:rPr lang="en" sz="1800">
                <a:solidFill>
                  <a:srgbClr val="24292E"/>
                </a:solidFill>
                <a:highlight>
                  <a:srgbClr val="FFFFFF"/>
                </a:highlight>
                <a:latin typeface="Roboto"/>
                <a:ea typeface="Roboto"/>
                <a:cs typeface="Roboto"/>
                <a:sym typeface="Roboto"/>
              </a:rPr>
              <a:t>Kibana is designed to make it easy to visualize massive amounts of data in Elasticsearch.</a:t>
            </a:r>
            <a:endParaRPr sz="1800">
              <a:solidFill>
                <a:srgbClr val="24292E"/>
              </a:solidFill>
              <a:highlight>
                <a:srgbClr val="FFFFFF"/>
              </a:highlight>
              <a:latin typeface="Roboto"/>
              <a:ea typeface="Roboto"/>
              <a:cs typeface="Roboto"/>
              <a:sym typeface="Roboto"/>
            </a:endParaRPr>
          </a:p>
          <a:p>
            <a:pPr indent="-342900" lvl="0" marL="457200" rtl="0" algn="l">
              <a:lnSpc>
                <a:spcPct val="115000"/>
              </a:lnSpc>
              <a:spcBef>
                <a:spcPts val="1000"/>
              </a:spcBef>
              <a:spcAft>
                <a:spcPts val="1000"/>
              </a:spcAft>
              <a:buClr>
                <a:srgbClr val="24292E"/>
              </a:buClr>
              <a:buSzPts val="1800"/>
              <a:buFont typeface="Roboto"/>
              <a:buChar char="●"/>
            </a:pPr>
            <a:r>
              <a:rPr lang="en" sz="1800">
                <a:solidFill>
                  <a:srgbClr val="24292E"/>
                </a:solidFill>
                <a:highlight>
                  <a:srgbClr val="FFFFFF"/>
                </a:highlight>
                <a:latin typeface="Roboto"/>
                <a:ea typeface="Roboto"/>
                <a:cs typeface="Roboto"/>
                <a:sym typeface="Roboto"/>
              </a:rPr>
              <a:t>Kibana</a:t>
            </a:r>
            <a:r>
              <a:rPr lang="en" sz="1800">
                <a:solidFill>
                  <a:srgbClr val="24292E"/>
                </a:solidFill>
                <a:highlight>
                  <a:srgbClr val="FFFFFF"/>
                </a:highlight>
                <a:latin typeface="Roboto"/>
                <a:ea typeface="Roboto"/>
                <a:cs typeface="Roboto"/>
                <a:sym typeface="Roboto"/>
              </a:rPr>
              <a:t> is known for its complex dashboards.</a:t>
            </a:r>
            <a:endParaRPr sz="1800">
              <a:solidFill>
                <a:srgbClr val="24292E"/>
              </a:solidFill>
              <a:highlight>
                <a:srgbClr val="FFFFFF"/>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12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Beats Family</a:t>
            </a:r>
            <a:endParaRPr/>
          </a:p>
        </p:txBody>
      </p:sp>
      <p:sp>
        <p:nvSpPr>
          <p:cNvPr id="2191" name="Google Shape;2191;p12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2195" name="Shape 2195"/>
        <p:cNvGrpSpPr/>
        <p:nvPr/>
      </p:nvGrpSpPr>
      <p:grpSpPr>
        <a:xfrm>
          <a:off x="0" y="0"/>
          <a:ext cx="0" cy="0"/>
          <a:chOff x="0" y="0"/>
          <a:chExt cx="0" cy="0"/>
        </a:xfrm>
      </p:grpSpPr>
      <p:sp>
        <p:nvSpPr>
          <p:cNvPr id="2196" name="Google Shape;2196;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Beats </a:t>
            </a:r>
            <a:endParaRPr/>
          </a:p>
        </p:txBody>
      </p:sp>
      <p:sp>
        <p:nvSpPr>
          <p:cNvPr id="2197" name="Google Shape;2197;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ELK stack works by storing log data in Elasticsearch with the help of Logstash. </a:t>
            </a:r>
            <a:endParaRPr/>
          </a:p>
        </p:txBody>
      </p:sp>
      <p:sp>
        <p:nvSpPr>
          <p:cNvPr id="2198" name="Google Shape;2198;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99" name="Google Shape;2199;p121"/>
          <p:cNvSpPr txBox="1"/>
          <p:nvPr>
            <p:ph idx="3" type="body"/>
          </p:nvPr>
        </p:nvSpPr>
        <p:spPr>
          <a:xfrm>
            <a:off x="175" y="1541875"/>
            <a:ext cx="8554200" cy="3324000"/>
          </a:xfrm>
          <a:prstGeom prst="rect">
            <a:avLst/>
          </a:prstGeom>
        </p:spPr>
        <p:txBody>
          <a:bodyPr anchorCtr="0" anchor="t" bIns="914400" lIns="457200" spcFirstLastPara="1" rIns="457200" wrap="square" tIns="0">
            <a:noAutofit/>
          </a:bodyPr>
          <a:lstStyle/>
          <a:p>
            <a:pPr indent="-342900" lvl="0" marL="457200" rtl="0" algn="l">
              <a:lnSpc>
                <a:spcPct val="115000"/>
              </a:lnSpc>
              <a:spcBef>
                <a:spcPts val="0"/>
              </a:spcBef>
              <a:spcAft>
                <a:spcPts val="0"/>
              </a:spcAft>
              <a:buClr>
                <a:srgbClr val="000000"/>
              </a:buClr>
              <a:buSzPts val="1800"/>
              <a:buFont typeface="Arial"/>
              <a:buChar char="●"/>
            </a:pPr>
            <a:r>
              <a:rPr lang="en" sz="1800"/>
              <a:t>While functional, this approach is not ideal because it requires administrators to collect all data reported by tools like </a:t>
            </a:r>
            <a:r>
              <a:rPr lang="en" sz="1800">
                <a:latin typeface="Inconsolata"/>
                <a:ea typeface="Inconsolata"/>
                <a:cs typeface="Inconsolata"/>
                <a:sym typeface="Inconsolata"/>
              </a:rPr>
              <a:t>syslog</a:t>
            </a:r>
            <a:r>
              <a:rPr lang="en" sz="1800"/>
              <a:t>, even if they only need a </a:t>
            </a:r>
            <a:r>
              <a:rPr lang="en" sz="1800"/>
              <a:t>small portion</a:t>
            </a:r>
            <a:r>
              <a:rPr lang="en" sz="1800"/>
              <a:t> of it.</a:t>
            </a:r>
            <a:endParaRPr sz="1800"/>
          </a:p>
          <a:p>
            <a:pPr indent="0" lvl="0" marL="0" rtl="0" algn="l">
              <a:lnSpc>
                <a:spcPct val="115000"/>
              </a:lnSpc>
              <a:spcBef>
                <a:spcPts val="800"/>
              </a:spcBef>
              <a:spcAft>
                <a:spcPts val="800"/>
              </a:spcAft>
              <a:buNone/>
            </a:pPr>
            <a:r>
              <a:t/>
            </a:r>
            <a:endParaRPr sz="1800"/>
          </a:p>
        </p:txBody>
      </p:sp>
      <p:sp>
        <p:nvSpPr>
          <p:cNvPr id="2200" name="Google Shape;2200;p121"/>
          <p:cNvSpPr/>
          <p:nvPr/>
        </p:nvSpPr>
        <p:spPr>
          <a:xfrm>
            <a:off x="819800" y="2721725"/>
            <a:ext cx="7139700" cy="18846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6"/>
                </a:solidFill>
                <a:latin typeface="Roboto"/>
                <a:ea typeface="Roboto"/>
                <a:cs typeface="Roboto"/>
                <a:sym typeface="Roboto"/>
              </a:rPr>
              <a:t>For example: </a:t>
            </a:r>
            <a:r>
              <a:rPr lang="en" sz="1800">
                <a:solidFill>
                  <a:schemeClr val="accent6"/>
                </a:solidFill>
                <a:latin typeface="Roboto"/>
                <a:ea typeface="Roboto"/>
                <a:cs typeface="Roboto"/>
                <a:sym typeface="Roboto"/>
              </a:rPr>
              <a:t>Administrators often need to monitor changes to specific files, such as </a:t>
            </a:r>
            <a:r>
              <a:rPr lang="en" sz="1800">
                <a:solidFill>
                  <a:schemeClr val="accent6"/>
                </a:solidFill>
                <a:latin typeface="Inconsolata"/>
                <a:ea typeface="Inconsolata"/>
                <a:cs typeface="Inconsolata"/>
                <a:sym typeface="Inconsolata"/>
              </a:rPr>
              <a:t>/etc/passwd</a:t>
            </a:r>
            <a:r>
              <a:rPr lang="en" sz="1800">
                <a:solidFill>
                  <a:schemeClr val="accent6"/>
                </a:solidFill>
                <a:latin typeface="Roboto"/>
                <a:ea typeface="Roboto"/>
                <a:cs typeface="Roboto"/>
                <a:sym typeface="Roboto"/>
              </a:rPr>
              <a:t>, or track specific information, such as a machine's uptime. </a:t>
            </a:r>
            <a:endParaRPr sz="1800">
              <a:solidFill>
                <a:schemeClr val="accent6"/>
              </a:solidFill>
              <a:latin typeface="Roboto"/>
              <a:ea typeface="Roboto"/>
              <a:cs typeface="Roboto"/>
              <a:sym typeface="Roboto"/>
            </a:endParaRPr>
          </a:p>
          <a:p>
            <a:pPr indent="0" lvl="0" marL="0" rtl="0" algn="l">
              <a:lnSpc>
                <a:spcPct val="100000"/>
              </a:lnSpc>
              <a:spcBef>
                <a:spcPts val="1000"/>
              </a:spcBef>
              <a:spcAft>
                <a:spcPts val="0"/>
              </a:spcAft>
              <a:buNone/>
            </a:pPr>
            <a:r>
              <a:rPr lang="en" sz="1800">
                <a:solidFill>
                  <a:schemeClr val="accent6"/>
                </a:solidFill>
                <a:latin typeface="Roboto"/>
                <a:ea typeface="Roboto"/>
                <a:cs typeface="Roboto"/>
                <a:sym typeface="Roboto"/>
              </a:rPr>
              <a:t>In cases like this, it is wasteful to collect all of the machine's log data in order to only inspect a fraction of it.</a:t>
            </a:r>
            <a:endParaRPr>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2204" name="Shape 2204"/>
        <p:cNvGrpSpPr/>
        <p:nvPr/>
      </p:nvGrpSpPr>
      <p:grpSpPr>
        <a:xfrm>
          <a:off x="0" y="0"/>
          <a:ext cx="0" cy="0"/>
          <a:chOff x="0" y="0"/>
          <a:chExt cx="0" cy="0"/>
        </a:xfrm>
      </p:grpSpPr>
      <p:sp>
        <p:nvSpPr>
          <p:cNvPr id="2205" name="Google Shape;2205;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Beats </a:t>
            </a:r>
            <a:endParaRPr/>
          </a:p>
        </p:txBody>
      </p:sp>
      <p:sp>
        <p:nvSpPr>
          <p:cNvPr id="2206" name="Google Shape;2206;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Recently, ELK addressed this issue by adding an additional tool to its data collection suite, called </a:t>
            </a:r>
            <a:r>
              <a:rPr b="1" lang="en"/>
              <a:t>Beats</a:t>
            </a:r>
            <a:r>
              <a:rPr lang="en"/>
              <a:t>.</a:t>
            </a:r>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2207" name="Google Shape;2207;p122"/>
          <p:cNvSpPr txBox="1"/>
          <p:nvPr>
            <p:ph idx="3" type="body"/>
          </p:nvPr>
        </p:nvSpPr>
        <p:spPr>
          <a:xfrm>
            <a:off x="175" y="1541875"/>
            <a:ext cx="5849400" cy="3324000"/>
          </a:xfrm>
          <a:prstGeom prst="rect">
            <a:avLst/>
          </a:prstGeom>
        </p:spPr>
        <p:txBody>
          <a:bodyPr anchorCtr="0" anchor="t" bIns="914400" lIns="457200" spcFirstLastPara="1" rIns="457200" wrap="square" tIns="0">
            <a:noAutofit/>
          </a:bodyPr>
          <a:lstStyle/>
          <a:p>
            <a:pPr indent="-330200" lvl="0" marL="457200" rtl="0" algn="l">
              <a:lnSpc>
                <a:spcPct val="115000"/>
              </a:lnSpc>
              <a:spcBef>
                <a:spcPts val="1200"/>
              </a:spcBef>
              <a:spcAft>
                <a:spcPts val="0"/>
              </a:spcAft>
              <a:buClr>
                <a:srgbClr val="000000"/>
              </a:buClr>
              <a:buSzPts val="1600"/>
              <a:buFont typeface="Roboto"/>
              <a:buChar char="●"/>
            </a:pPr>
            <a:r>
              <a:rPr lang="en" sz="1600"/>
              <a:t>Beats are special-purpose data collection modules. Rather than collecting all a machine's log data, Beats allow you to collect only the very specific pieces you’re interested in.</a:t>
            </a:r>
            <a:endParaRPr sz="1600"/>
          </a:p>
          <a:p>
            <a:pPr indent="-330200" lvl="0" marL="457200" rtl="0" algn="l">
              <a:lnSpc>
                <a:spcPct val="115000"/>
              </a:lnSpc>
              <a:spcBef>
                <a:spcPts val="1200"/>
              </a:spcBef>
              <a:spcAft>
                <a:spcPts val="0"/>
              </a:spcAft>
              <a:buSzPts val="1600"/>
              <a:buChar char="●"/>
            </a:pPr>
            <a:r>
              <a:rPr lang="en" sz="1600"/>
              <a:t>ELK officially supports eight Beats. We will use two of them in this project:</a:t>
            </a:r>
            <a:endParaRPr sz="1600"/>
          </a:p>
          <a:p>
            <a:pPr indent="-330200" lvl="0" marL="914400" rtl="0" algn="l">
              <a:lnSpc>
                <a:spcPct val="115000"/>
              </a:lnSpc>
              <a:spcBef>
                <a:spcPts val="1200"/>
              </a:spcBef>
              <a:spcAft>
                <a:spcPts val="0"/>
              </a:spcAft>
              <a:buClr>
                <a:srgbClr val="000000"/>
              </a:buClr>
              <a:buSzPts val="1600"/>
              <a:buFont typeface="Roboto"/>
              <a:buChar char="●"/>
            </a:pPr>
            <a:r>
              <a:rPr b="1" lang="en" sz="1600"/>
              <a:t>Filebeat</a:t>
            </a:r>
            <a:r>
              <a:rPr lang="en" sz="1600"/>
              <a:t> collects data about the file system.</a:t>
            </a:r>
            <a:endParaRPr sz="1600"/>
          </a:p>
          <a:p>
            <a:pPr indent="-330200" lvl="0" marL="914400" rtl="0" algn="l">
              <a:lnSpc>
                <a:spcPct val="115000"/>
              </a:lnSpc>
              <a:spcBef>
                <a:spcPts val="0"/>
              </a:spcBef>
              <a:spcAft>
                <a:spcPts val="0"/>
              </a:spcAft>
              <a:buClr>
                <a:srgbClr val="000000"/>
              </a:buClr>
              <a:buSzPts val="1600"/>
              <a:buFont typeface="Roboto"/>
              <a:buChar char="●"/>
            </a:pPr>
            <a:r>
              <a:rPr b="1" lang="en" sz="1600"/>
              <a:t>Metricbeat</a:t>
            </a:r>
            <a:r>
              <a:rPr lang="en" sz="1600"/>
              <a:t> collects machine metrics, such as uptime.</a:t>
            </a:r>
            <a:endParaRPr sz="1600"/>
          </a:p>
        </p:txBody>
      </p:sp>
      <p:sp>
        <p:nvSpPr>
          <p:cNvPr id="2208" name="Google Shape;2208;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elastic.co/beats/</a:t>
            </a:r>
            <a:endParaRPr/>
          </a:p>
        </p:txBody>
      </p:sp>
      <p:pic>
        <p:nvPicPr>
          <p:cNvPr id="2209" name="Google Shape;2209;p122"/>
          <p:cNvPicPr preferRelativeResize="0"/>
          <p:nvPr/>
        </p:nvPicPr>
        <p:blipFill>
          <a:blip r:embed="rId3">
            <a:alphaModFix/>
          </a:blip>
          <a:stretch>
            <a:fillRect/>
          </a:stretch>
        </p:blipFill>
        <p:spPr>
          <a:xfrm>
            <a:off x="5964500" y="1490575"/>
            <a:ext cx="2042575" cy="2659450"/>
          </a:xfrm>
          <a:prstGeom prst="rect">
            <a:avLst/>
          </a:prstGeom>
          <a:noFill/>
          <a:ln>
            <a:noFill/>
          </a:ln>
        </p:spPr>
      </p:pic>
      <p:sp>
        <p:nvSpPr>
          <p:cNvPr id="2210" name="Google Shape;2210;p122"/>
          <p:cNvSpPr txBox="1"/>
          <p:nvPr/>
        </p:nvSpPr>
        <p:spPr>
          <a:xfrm>
            <a:off x="5849625" y="4197563"/>
            <a:ext cx="18381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b</a:t>
            </a:r>
            <a:r>
              <a:rPr lang="en" sz="2400">
                <a:latin typeface="Open Sans"/>
                <a:ea typeface="Open Sans"/>
                <a:cs typeface="Open Sans"/>
                <a:sym typeface="Open Sans"/>
              </a:rPr>
              <a:t>eats</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12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Overview</a:t>
            </a:r>
            <a:endParaRPr/>
          </a:p>
        </p:txBody>
      </p:sp>
      <p:sp>
        <p:nvSpPr>
          <p:cNvPr id="2216" name="Google Shape;2216;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2" name="Google Shape;2222;p12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223" name="Google Shape;2223;p124"/>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224" name="Google Shape;2224;p124"/>
          <p:cNvSpPr txBox="1"/>
          <p:nvPr/>
        </p:nvSpPr>
        <p:spPr>
          <a:xfrm>
            <a:off x="3631075" y="1108725"/>
            <a:ext cx="5238600" cy="27585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0"/>
              </a:spcAft>
              <a:buNone/>
            </a:pPr>
            <a:r>
              <a:rPr i="1" lang="en" sz="2400">
                <a:solidFill>
                  <a:srgbClr val="FAF5AC"/>
                </a:solidFill>
                <a:latin typeface="Roboto"/>
                <a:ea typeface="Roboto"/>
                <a:cs typeface="Roboto"/>
                <a:sym typeface="Roboto"/>
              </a:rPr>
              <a:t>Now it’s time to begin deploying</a:t>
            </a:r>
            <a:r>
              <a:rPr lang="en" sz="2400">
                <a:solidFill>
                  <a:srgbClr val="FAF5AC"/>
                </a:solidFill>
                <a:latin typeface="Roboto"/>
                <a:ea typeface="Roboto"/>
                <a:cs typeface="Roboto"/>
                <a:sym typeface="Roboto"/>
              </a:rPr>
              <a:t>. </a:t>
            </a:r>
            <a:endParaRPr sz="2400">
              <a:solidFill>
                <a:srgbClr val="FAF5AC"/>
              </a:solidFill>
              <a:latin typeface="Roboto"/>
              <a:ea typeface="Roboto"/>
              <a:cs typeface="Roboto"/>
              <a:sym typeface="Roboto"/>
            </a:endParaRPr>
          </a:p>
          <a:p>
            <a:pPr indent="0" lvl="0" marL="0" rtl="0" algn="l">
              <a:lnSpc>
                <a:spcPct val="115000"/>
              </a:lnSpc>
              <a:spcBef>
                <a:spcPts val="1000"/>
              </a:spcBef>
              <a:spcAft>
                <a:spcPts val="1000"/>
              </a:spcAft>
              <a:buNone/>
            </a:pPr>
            <a:r>
              <a:rPr lang="en" sz="2400">
                <a:solidFill>
                  <a:srgbClr val="FAF5AC"/>
                </a:solidFill>
                <a:latin typeface="Roboto"/>
                <a:ea typeface="Roboto"/>
                <a:cs typeface="Roboto"/>
                <a:sym typeface="Roboto"/>
              </a:rPr>
              <a:t>Make sure you’re logged into your </a:t>
            </a:r>
            <a:r>
              <a:rPr b="1" lang="en" sz="2400">
                <a:solidFill>
                  <a:srgbClr val="FAF5AC"/>
                </a:solidFill>
                <a:latin typeface="Roboto"/>
                <a:ea typeface="Roboto"/>
                <a:cs typeface="Roboto"/>
                <a:sym typeface="Roboto"/>
              </a:rPr>
              <a:t>personal Azure account</a:t>
            </a:r>
            <a:r>
              <a:rPr lang="en" sz="2400">
                <a:solidFill>
                  <a:srgbClr val="FAF5AC"/>
                </a:solidFill>
                <a:latin typeface="Roboto"/>
                <a:ea typeface="Roboto"/>
                <a:cs typeface="Roboto"/>
                <a:sym typeface="Roboto"/>
              </a:rPr>
              <a:t>, </a:t>
            </a:r>
            <a:r>
              <a:rPr i="1" lang="en" sz="2400">
                <a:solidFill>
                  <a:srgbClr val="FAF5AC"/>
                </a:solidFill>
                <a:latin typeface="Roboto"/>
                <a:ea typeface="Roboto"/>
                <a:cs typeface="Roboto"/>
                <a:sym typeface="Roboto"/>
              </a:rPr>
              <a:t>not </a:t>
            </a:r>
            <a:r>
              <a:rPr lang="en" sz="2400">
                <a:solidFill>
                  <a:srgbClr val="FAF5AC"/>
                </a:solidFill>
                <a:latin typeface="Roboto"/>
                <a:ea typeface="Roboto"/>
                <a:cs typeface="Roboto"/>
                <a:sym typeface="Roboto"/>
              </a:rPr>
              <a:t>your cyberxsecurity account. </a:t>
            </a:r>
            <a:endParaRPr sz="2400">
              <a:solidFill>
                <a:srgbClr val="FAF5AC"/>
              </a:solidFill>
              <a:latin typeface="Roboto"/>
              <a:ea typeface="Roboto"/>
              <a:cs typeface="Roboto"/>
              <a:sym typeface="Roboto"/>
            </a:endParaRPr>
          </a:p>
        </p:txBody>
      </p:sp>
      <p:sp>
        <p:nvSpPr>
          <p:cNvPr id="2225" name="Google Shape;2225;p1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226" name="Google Shape;2226;p1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47" name="Google Shape;2047;p10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48" name="Google Shape;2048;p107"/>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049" name="Google Shape;2049;p107"/>
          <p:cNvSpPr txBox="1"/>
          <p:nvPr/>
        </p:nvSpPr>
        <p:spPr>
          <a:xfrm>
            <a:off x="3631000" y="1446550"/>
            <a:ext cx="5238600" cy="27585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0"/>
              </a:spcAft>
              <a:buNone/>
            </a:pPr>
            <a:r>
              <a:rPr lang="en" sz="2200">
                <a:solidFill>
                  <a:srgbClr val="FAF5AC"/>
                </a:solidFill>
                <a:latin typeface="Roboto"/>
                <a:ea typeface="Roboto"/>
                <a:cs typeface="Roboto"/>
                <a:sym typeface="Roboto"/>
              </a:rPr>
              <a:t>Welcome to Project Week!</a:t>
            </a:r>
            <a:endParaRPr sz="2200">
              <a:solidFill>
                <a:srgbClr val="FAF5AC"/>
              </a:solidFill>
              <a:latin typeface="Roboto"/>
              <a:ea typeface="Roboto"/>
              <a:cs typeface="Roboto"/>
              <a:sym typeface="Roboto"/>
            </a:endParaRPr>
          </a:p>
          <a:p>
            <a:pPr indent="0" lvl="0" marL="0" rtl="0" algn="l">
              <a:lnSpc>
                <a:spcPct val="115000"/>
              </a:lnSpc>
              <a:spcBef>
                <a:spcPts val="1000"/>
              </a:spcBef>
              <a:spcAft>
                <a:spcPts val="1000"/>
              </a:spcAft>
              <a:buNone/>
            </a:pPr>
            <a:r>
              <a:rPr lang="en" sz="2200">
                <a:solidFill>
                  <a:srgbClr val="FAF5AC"/>
                </a:solidFill>
                <a:latin typeface="Roboto"/>
                <a:ea typeface="Roboto"/>
                <a:cs typeface="Roboto"/>
                <a:sym typeface="Roboto"/>
              </a:rPr>
              <a:t>This week, you will set up an ELK stack server to monitor your cloud network. </a:t>
            </a:r>
            <a:endParaRPr sz="2200">
              <a:solidFill>
                <a:srgbClr val="FAF5AC"/>
              </a:solidFill>
              <a:latin typeface="Roboto"/>
              <a:ea typeface="Roboto"/>
              <a:cs typeface="Roboto"/>
              <a:sym typeface="Roboto"/>
            </a:endParaRPr>
          </a:p>
        </p:txBody>
      </p:sp>
      <p:sp>
        <p:nvSpPr>
          <p:cNvPr id="2050" name="Google Shape;2050;p10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051" name="Google Shape;2051;p10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125"/>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We’ll continue to build off the cloud week architecture. </a:t>
            </a:r>
            <a:endParaRPr/>
          </a:p>
        </p:txBody>
      </p:sp>
      <p:sp>
        <p:nvSpPr>
          <p:cNvPr id="2232" name="Google Shape;2232;p125"/>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400"/>
              <a:t>This network has: </a:t>
            </a:r>
            <a:endParaRPr sz="1400"/>
          </a:p>
          <a:p>
            <a:pPr indent="0" lvl="0" marL="0" rtl="0" algn="l">
              <a:spcBef>
                <a:spcPts val="0"/>
              </a:spcBef>
              <a:spcAft>
                <a:spcPts val="0"/>
              </a:spcAft>
              <a:buNone/>
            </a:pPr>
            <a:r>
              <a:t/>
            </a:r>
            <a:endParaRPr sz="1400">
              <a:solidFill>
                <a:srgbClr val="24292E"/>
              </a:solidFill>
            </a:endParaRPr>
          </a:p>
          <a:p>
            <a:pPr indent="0" lvl="0" marL="0" rtl="0" algn="l">
              <a:lnSpc>
                <a:spcPct val="115000"/>
              </a:lnSpc>
              <a:spcBef>
                <a:spcPts val="0"/>
              </a:spcBef>
              <a:spcAft>
                <a:spcPts val="0"/>
              </a:spcAft>
              <a:buNone/>
            </a:pPr>
            <a:r>
              <a:rPr b="1" lang="en" sz="1300">
                <a:solidFill>
                  <a:srgbClr val="24292E"/>
                </a:solidFill>
              </a:rPr>
              <a:t>A gateway:</a:t>
            </a:r>
            <a:r>
              <a:rPr lang="en" sz="1300">
                <a:solidFill>
                  <a:srgbClr val="24292E"/>
                </a:solidFill>
              </a:rPr>
              <a:t> the jump box configured during the cloud week.</a:t>
            </a:r>
            <a:endParaRPr sz="1300">
              <a:solidFill>
                <a:srgbClr val="24292E"/>
              </a:solidFill>
            </a:endParaRPr>
          </a:p>
          <a:p>
            <a:pPr indent="0" lvl="0" marL="0" rtl="0" algn="l">
              <a:lnSpc>
                <a:spcPct val="115000"/>
              </a:lnSpc>
              <a:spcBef>
                <a:spcPts val="1000"/>
              </a:spcBef>
              <a:spcAft>
                <a:spcPts val="0"/>
              </a:spcAft>
              <a:buNone/>
            </a:pPr>
            <a:r>
              <a:rPr b="1" lang="en" sz="1300">
                <a:solidFill>
                  <a:srgbClr val="24292E"/>
                </a:solidFill>
              </a:rPr>
              <a:t>Three additional VMs: </a:t>
            </a:r>
            <a:r>
              <a:rPr lang="en" sz="1300">
                <a:solidFill>
                  <a:srgbClr val="24292E"/>
                </a:solidFill>
              </a:rPr>
              <a:t>one configuring the others, and two functioning as load-balanced web servers.</a:t>
            </a:r>
            <a:endParaRPr sz="1300">
              <a:solidFill>
                <a:srgbClr val="24292E"/>
              </a:solidFill>
            </a:endParaRPr>
          </a:p>
          <a:p>
            <a:pPr indent="0" lvl="0" marL="0" rtl="0" algn="l">
              <a:spcBef>
                <a:spcPts val="0"/>
              </a:spcBef>
              <a:spcAft>
                <a:spcPts val="0"/>
              </a:spcAft>
              <a:buNone/>
            </a:pPr>
            <a:r>
              <a:t/>
            </a:r>
            <a:endParaRPr/>
          </a:p>
        </p:txBody>
      </p:sp>
      <p:sp>
        <p:nvSpPr>
          <p:cNvPr id="2233" name="Google Shape;2233;p125"/>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Setup</a:t>
            </a:r>
            <a:endParaRPr/>
          </a:p>
        </p:txBody>
      </p:sp>
      <p:sp>
        <p:nvSpPr>
          <p:cNvPr id="2234" name="Google Shape;2234;p12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35" name="Google Shape;2235;p125"/>
          <p:cNvPicPr preferRelativeResize="0"/>
          <p:nvPr/>
        </p:nvPicPr>
        <p:blipFill>
          <a:blip r:embed="rId3">
            <a:alphaModFix/>
          </a:blip>
          <a:stretch>
            <a:fillRect/>
          </a:stretch>
        </p:blipFill>
        <p:spPr>
          <a:xfrm>
            <a:off x="417650" y="1193175"/>
            <a:ext cx="5978098" cy="3571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126"/>
          <p:cNvSpPr/>
          <p:nvPr/>
        </p:nvSpPr>
        <p:spPr>
          <a:xfrm>
            <a:off x="-12300" y="0"/>
            <a:ext cx="9213600" cy="51435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2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242" name="Google Shape;2242;p126"/>
          <p:cNvSpPr/>
          <p:nvPr/>
        </p:nvSpPr>
        <p:spPr>
          <a:xfrm rot="-190906">
            <a:off x="2450621" y="299774"/>
            <a:ext cx="4415907" cy="4516253"/>
          </a:xfrm>
          <a:prstGeom prst="roundRect">
            <a:avLst>
              <a:gd fmla="val 2847"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3" name="Google Shape;2243;p126"/>
          <p:cNvGrpSpPr/>
          <p:nvPr/>
        </p:nvGrpSpPr>
        <p:grpSpPr>
          <a:xfrm rot="-190790">
            <a:off x="2367487" y="218820"/>
            <a:ext cx="4384106" cy="4517567"/>
            <a:chOff x="-3700700" y="53575"/>
            <a:chExt cx="6064500" cy="7505100"/>
          </a:xfrm>
        </p:grpSpPr>
        <p:sp>
          <p:nvSpPr>
            <p:cNvPr id="2244" name="Google Shape;2244;p126"/>
            <p:cNvSpPr/>
            <p:nvPr/>
          </p:nvSpPr>
          <p:spPr>
            <a:xfrm>
              <a:off x="-3700700" y="53575"/>
              <a:ext cx="6064500" cy="7505100"/>
            </a:xfrm>
            <a:prstGeom prst="roundRect">
              <a:avLst>
                <a:gd fmla="val 284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26"/>
            <p:cNvSpPr/>
            <p:nvPr/>
          </p:nvSpPr>
          <p:spPr>
            <a:xfrm>
              <a:off x="-3548300" y="533700"/>
              <a:ext cx="5755800" cy="6851400"/>
            </a:xfrm>
            <a:prstGeom prst="roundRect">
              <a:avLst>
                <a:gd fmla="val 1422" name="adj"/>
              </a:avLst>
            </a:prstGeom>
            <a:solidFill>
              <a:srgbClr val="FF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26"/>
            <p:cNvSpPr/>
            <p:nvPr/>
          </p:nvSpPr>
          <p:spPr>
            <a:xfrm>
              <a:off x="-1954250" y="330175"/>
              <a:ext cx="2571600" cy="582000"/>
            </a:xfrm>
            <a:prstGeom prst="roundRect">
              <a:avLst>
                <a:gd fmla="val 16667" name="adj"/>
              </a:avLst>
            </a:prstGeom>
            <a:noFill/>
            <a:ln cap="flat" cmpd="sng" w="76200">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26"/>
            <p:cNvSpPr/>
            <p:nvPr/>
          </p:nvSpPr>
          <p:spPr>
            <a:xfrm>
              <a:off x="-1619300" y="195875"/>
              <a:ext cx="1897800" cy="2646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8" name="Google Shape;2248;p126"/>
          <p:cNvSpPr/>
          <p:nvPr/>
        </p:nvSpPr>
        <p:spPr>
          <a:xfrm rot="-190790">
            <a:off x="3095191" y="1485106"/>
            <a:ext cx="3358571" cy="488846"/>
          </a:xfrm>
          <a:prstGeom prst="roundRect">
            <a:avLst>
              <a:gd fmla="val 7413"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26"/>
          <p:cNvSpPr txBox="1"/>
          <p:nvPr>
            <p:ph idx="1" type="subTitle"/>
          </p:nvPr>
        </p:nvSpPr>
        <p:spPr>
          <a:xfrm rot="-190684">
            <a:off x="1938597" y="1550837"/>
            <a:ext cx="4881007" cy="361459"/>
          </a:xfrm>
          <a:prstGeom prst="rect">
            <a:avLst/>
          </a:prstGeom>
          <a:noFill/>
          <a:ln>
            <a:noFill/>
          </a:ln>
        </p:spPr>
        <p:txBody>
          <a:bodyPr anchorCtr="0" anchor="ctr" bIns="0" lIns="1243575" spcFirstLastPara="1" rIns="457200" wrap="square" tIns="0">
            <a:noAutofit/>
          </a:bodyPr>
          <a:lstStyle/>
          <a:p>
            <a:pPr indent="0" lvl="0" marL="0" rtl="0" algn="l">
              <a:lnSpc>
                <a:spcPct val="100000"/>
              </a:lnSpc>
              <a:spcBef>
                <a:spcPts val="0"/>
              </a:spcBef>
              <a:spcAft>
                <a:spcPts val="0"/>
              </a:spcAft>
              <a:buNone/>
            </a:pPr>
            <a:r>
              <a:rPr b="1" lang="en" sz="1300">
                <a:solidFill>
                  <a:schemeClr val="dk1"/>
                </a:solidFill>
                <a:latin typeface="Roboto"/>
                <a:ea typeface="Roboto"/>
                <a:cs typeface="Roboto"/>
                <a:sym typeface="Roboto"/>
              </a:rPr>
              <a:t>Day 1: </a:t>
            </a:r>
            <a:r>
              <a:rPr lang="en" sz="1300">
                <a:solidFill>
                  <a:schemeClr val="dk1"/>
                </a:solidFill>
                <a:latin typeface="Roboto"/>
                <a:ea typeface="Roboto"/>
                <a:cs typeface="Roboto"/>
                <a:sym typeface="Roboto"/>
              </a:rPr>
              <a:t>Configure the ELK server.</a:t>
            </a:r>
            <a:endParaRPr sz="1300">
              <a:solidFill>
                <a:schemeClr val="dk1"/>
              </a:solidFill>
              <a:latin typeface="Roboto"/>
              <a:ea typeface="Roboto"/>
              <a:cs typeface="Roboto"/>
              <a:sym typeface="Roboto"/>
            </a:endParaRPr>
          </a:p>
        </p:txBody>
      </p:sp>
      <p:pic>
        <p:nvPicPr>
          <p:cNvPr id="2250" name="Google Shape;2250;p126"/>
          <p:cNvPicPr preferRelativeResize="0"/>
          <p:nvPr/>
        </p:nvPicPr>
        <p:blipFill rotWithShape="1">
          <a:blip r:embed="rId3">
            <a:alphaModFix/>
          </a:blip>
          <a:srcRect b="2561" l="0" r="0" t="2552"/>
          <a:stretch/>
        </p:blipFill>
        <p:spPr>
          <a:xfrm rot="-190791">
            <a:off x="2530978" y="1596951"/>
            <a:ext cx="475488" cy="361371"/>
          </a:xfrm>
          <a:prstGeom prst="rect">
            <a:avLst/>
          </a:prstGeom>
          <a:noFill/>
          <a:ln>
            <a:noFill/>
          </a:ln>
        </p:spPr>
      </p:pic>
      <p:sp>
        <p:nvSpPr>
          <p:cNvPr id="2251" name="Google Shape;2251;p126"/>
          <p:cNvSpPr txBox="1"/>
          <p:nvPr>
            <p:ph type="title"/>
          </p:nvPr>
        </p:nvSpPr>
        <p:spPr>
          <a:xfrm rot="-190868">
            <a:off x="2113978" y="736521"/>
            <a:ext cx="5838597" cy="540533"/>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 Milestones</a:t>
            </a:r>
            <a:endParaRPr/>
          </a:p>
        </p:txBody>
      </p:sp>
      <p:sp>
        <p:nvSpPr>
          <p:cNvPr id="2252" name="Google Shape;2252;p126"/>
          <p:cNvSpPr/>
          <p:nvPr/>
        </p:nvSpPr>
        <p:spPr>
          <a:xfrm rot="-190790">
            <a:off x="3145316" y="2097681"/>
            <a:ext cx="3358571" cy="488846"/>
          </a:xfrm>
          <a:prstGeom prst="roundRect">
            <a:avLst>
              <a:gd fmla="val 7413"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26"/>
          <p:cNvSpPr txBox="1"/>
          <p:nvPr>
            <p:ph idx="2" type="subTitle"/>
          </p:nvPr>
        </p:nvSpPr>
        <p:spPr>
          <a:xfrm rot="-190640">
            <a:off x="1989227" y="2181784"/>
            <a:ext cx="4974146" cy="340425"/>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None/>
            </a:pPr>
            <a:r>
              <a:rPr b="1" lang="en" sz="1300">
                <a:solidFill>
                  <a:schemeClr val="dk1"/>
                </a:solidFill>
                <a:latin typeface="Roboto"/>
                <a:ea typeface="Roboto"/>
                <a:cs typeface="Roboto"/>
                <a:sym typeface="Roboto"/>
              </a:rPr>
              <a:t>Day 2: </a:t>
            </a:r>
            <a:r>
              <a:rPr lang="en" sz="1300">
                <a:solidFill>
                  <a:schemeClr val="dk1"/>
                </a:solidFill>
                <a:latin typeface="Roboto"/>
                <a:ea typeface="Roboto"/>
                <a:cs typeface="Roboto"/>
                <a:sym typeface="Roboto"/>
              </a:rPr>
              <a:t>Install Filebeat and Metricbeat. </a:t>
            </a:r>
            <a:endParaRPr sz="1300">
              <a:solidFill>
                <a:schemeClr val="dk1"/>
              </a:solidFill>
              <a:latin typeface="Roboto"/>
              <a:ea typeface="Roboto"/>
              <a:cs typeface="Roboto"/>
              <a:sym typeface="Roboto"/>
            </a:endParaRPr>
          </a:p>
        </p:txBody>
      </p:sp>
      <p:pic>
        <p:nvPicPr>
          <p:cNvPr id="2254" name="Google Shape;2254;p126"/>
          <p:cNvPicPr preferRelativeResize="0"/>
          <p:nvPr/>
        </p:nvPicPr>
        <p:blipFill rotWithShape="1">
          <a:blip r:embed="rId3">
            <a:alphaModFix/>
          </a:blip>
          <a:srcRect b="2561" l="0" r="0" t="2552"/>
          <a:stretch/>
        </p:blipFill>
        <p:spPr>
          <a:xfrm rot="-190791">
            <a:off x="2581103" y="2209526"/>
            <a:ext cx="475488" cy="361371"/>
          </a:xfrm>
          <a:prstGeom prst="rect">
            <a:avLst/>
          </a:prstGeom>
          <a:noFill/>
          <a:ln>
            <a:noFill/>
          </a:ln>
        </p:spPr>
      </p:pic>
      <p:sp>
        <p:nvSpPr>
          <p:cNvPr id="2255" name="Google Shape;2255;p126"/>
          <p:cNvSpPr/>
          <p:nvPr/>
        </p:nvSpPr>
        <p:spPr>
          <a:xfrm rot="-190790">
            <a:off x="3200239" y="2707071"/>
            <a:ext cx="3358571" cy="758663"/>
          </a:xfrm>
          <a:prstGeom prst="roundRect">
            <a:avLst>
              <a:gd fmla="val 7413"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26"/>
          <p:cNvSpPr txBox="1"/>
          <p:nvPr>
            <p:ph idx="3" type="subTitle"/>
          </p:nvPr>
        </p:nvSpPr>
        <p:spPr>
          <a:xfrm rot="-190616">
            <a:off x="2048956" y="2780174"/>
            <a:ext cx="4612088" cy="819653"/>
          </a:xfrm>
          <a:prstGeom prst="rect">
            <a:avLst/>
          </a:prstGeom>
          <a:noFill/>
          <a:ln>
            <a:noFill/>
          </a:ln>
        </p:spPr>
        <p:txBody>
          <a:bodyPr anchorCtr="0" anchor="ctr" bIns="0" lIns="1243575" spcFirstLastPara="1" rIns="457200" wrap="square" tIns="0">
            <a:noAutofit/>
          </a:bodyPr>
          <a:lstStyle/>
          <a:p>
            <a:pPr indent="0" lvl="0" marL="0" rtl="0" algn="l">
              <a:lnSpc>
                <a:spcPct val="100000"/>
              </a:lnSpc>
              <a:spcBef>
                <a:spcPts val="0"/>
              </a:spcBef>
              <a:spcAft>
                <a:spcPts val="0"/>
              </a:spcAft>
              <a:buNone/>
            </a:pPr>
            <a:r>
              <a:rPr b="1" lang="en" sz="1300">
                <a:solidFill>
                  <a:schemeClr val="dk1"/>
                </a:solidFill>
                <a:latin typeface="Roboto"/>
                <a:ea typeface="Roboto"/>
                <a:cs typeface="Roboto"/>
                <a:sym typeface="Roboto"/>
              </a:rPr>
              <a:t>Day 3: </a:t>
            </a:r>
            <a:r>
              <a:rPr lang="en" sz="1300">
                <a:solidFill>
                  <a:schemeClr val="dk1"/>
                </a:solidFill>
                <a:latin typeface="Roboto"/>
                <a:ea typeface="Roboto"/>
                <a:cs typeface="Roboto"/>
                <a:sym typeface="Roboto"/>
              </a:rPr>
              <a:t>Finish leftover work, and create a network diagram and documentation. </a:t>
            </a:r>
            <a:endParaRPr sz="1100">
              <a:solidFill>
                <a:schemeClr val="dk1"/>
              </a:solidFill>
              <a:latin typeface="Roboto"/>
              <a:ea typeface="Roboto"/>
              <a:cs typeface="Roboto"/>
              <a:sym typeface="Roboto"/>
            </a:endParaRPr>
          </a:p>
        </p:txBody>
      </p:sp>
      <p:pic>
        <p:nvPicPr>
          <p:cNvPr id="2257" name="Google Shape;2257;p126"/>
          <p:cNvPicPr preferRelativeResize="0"/>
          <p:nvPr/>
        </p:nvPicPr>
        <p:blipFill rotWithShape="1">
          <a:blip r:embed="rId3">
            <a:alphaModFix/>
          </a:blip>
          <a:srcRect b="2561" l="0" r="0" t="2552"/>
          <a:stretch/>
        </p:blipFill>
        <p:spPr>
          <a:xfrm rot="-190791">
            <a:off x="2628528" y="2819126"/>
            <a:ext cx="475488" cy="3613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Configure the ELK Server</a:t>
            </a:r>
            <a:endParaRPr/>
          </a:p>
        </p:txBody>
      </p:sp>
      <p:sp>
        <p:nvSpPr>
          <p:cNvPr id="2263" name="Google Shape;2263;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rest of today will </a:t>
            </a:r>
            <a:r>
              <a:rPr lang="en"/>
              <a:t>consist</a:t>
            </a:r>
            <a:r>
              <a:rPr lang="en"/>
              <a:t> of the following: </a:t>
            </a:r>
            <a:endParaRPr/>
          </a:p>
        </p:txBody>
      </p:sp>
      <p:sp>
        <p:nvSpPr>
          <p:cNvPr id="2264" name="Google Shape;2264;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65" name="Google Shape;2265;p127"/>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Create a VM. </a:t>
            </a:r>
            <a:r>
              <a:rPr lang="en"/>
              <a:t>Deploy a new VM onto the network to host the ELK server.</a:t>
            </a:r>
            <a:endParaRPr/>
          </a:p>
        </p:txBody>
      </p:sp>
      <p:sp>
        <p:nvSpPr>
          <p:cNvPr id="2266" name="Google Shape;2266;p127"/>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Download and configure the container. </a:t>
            </a:r>
            <a:r>
              <a:rPr lang="en"/>
              <a:t>Download and configure the </a:t>
            </a:r>
            <a:r>
              <a:rPr lang="en">
                <a:latin typeface="Inconsolata"/>
                <a:ea typeface="Inconsolata"/>
                <a:cs typeface="Inconsolata"/>
                <a:sym typeface="Inconsolata"/>
              </a:rPr>
              <a:t>elk-docker</a:t>
            </a:r>
            <a:r>
              <a:rPr lang="en"/>
              <a:t> container on the new VM.</a:t>
            </a:r>
            <a:endParaRPr/>
          </a:p>
        </p:txBody>
      </p:sp>
      <p:sp>
        <p:nvSpPr>
          <p:cNvPr id="2267" name="Google Shape;2267;p127"/>
          <p:cNvSpPr txBox="1"/>
          <p:nvPr>
            <p:ph idx="5" type="subTitle"/>
          </p:nvPr>
        </p:nvSpPr>
        <p:spPr>
          <a:xfrm>
            <a:off x="0" y="3076275"/>
            <a:ext cx="93015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Launch and expose the container. </a:t>
            </a:r>
            <a:r>
              <a:rPr lang="en"/>
              <a:t>Launch the</a:t>
            </a:r>
            <a:r>
              <a:rPr lang="en">
                <a:latin typeface="Inconsolata"/>
                <a:ea typeface="Inconsolata"/>
                <a:cs typeface="Inconsolata"/>
                <a:sym typeface="Inconsolata"/>
              </a:rPr>
              <a:t> elk-docker</a:t>
            </a:r>
            <a:r>
              <a:rPr lang="en"/>
              <a:t> container to start the ELK server.</a:t>
            </a:r>
            <a:endParaRPr/>
          </a:p>
        </p:txBody>
      </p:sp>
      <p:sp>
        <p:nvSpPr>
          <p:cNvPr id="2268" name="Google Shape;2268;p127"/>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Implement identity and access management. </a:t>
            </a:r>
            <a:r>
              <a:rPr lang="en"/>
              <a:t>Configure your pree</a:t>
            </a:r>
            <a:r>
              <a:rPr lang="en"/>
              <a:t>xisting security group so you can connect to ELK via HTTP and view it through the browser.  </a:t>
            </a: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12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Full Class Time</a:t>
            </a:r>
            <a:endParaRPr/>
          </a:p>
        </p:txBody>
      </p:sp>
      <p:sp>
        <p:nvSpPr>
          <p:cNvPr id="2274" name="Google Shape;2274;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75" name="Google Shape;2275;p12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800"/>
              <a:t>Day 1 Activity: </a:t>
            </a:r>
            <a:r>
              <a:rPr lang="en" sz="2800"/>
              <a:t>ELK Installation</a:t>
            </a:r>
            <a:endParaRPr sz="2800"/>
          </a:p>
          <a:p>
            <a:pPr indent="0" lvl="0" marL="0" rtl="0" algn="l">
              <a:spcBef>
                <a:spcPts val="0"/>
              </a:spcBef>
              <a:spcAft>
                <a:spcPts val="0"/>
              </a:spcAft>
              <a:buNone/>
            </a:pPr>
            <a:r>
              <a:t/>
            </a:r>
            <a:endParaRPr b="1"/>
          </a:p>
          <a:p>
            <a:pPr indent="0" lvl="0" marL="0" rtl="0" algn="l">
              <a:lnSpc>
                <a:spcPct val="115000"/>
              </a:lnSpc>
              <a:spcBef>
                <a:spcPts val="0"/>
              </a:spcBef>
              <a:spcAft>
                <a:spcPts val="0"/>
              </a:spcAft>
              <a:buNone/>
            </a:pPr>
            <a:r>
              <a:rPr lang="en" sz="2200">
                <a:latin typeface="Roboto Light"/>
                <a:ea typeface="Roboto Light"/>
                <a:cs typeface="Roboto Light"/>
                <a:sym typeface="Roboto Light"/>
              </a:rPr>
              <a:t>For the remainder of class, you will work on the ELK installation, configuration, launch. </a:t>
            </a:r>
            <a:endParaRPr sz="2200">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2279" name="Shape 2279"/>
        <p:cNvGrpSpPr/>
        <p:nvPr/>
      </p:nvGrpSpPr>
      <p:grpSpPr>
        <a:xfrm>
          <a:off x="0" y="0"/>
          <a:ext cx="0" cy="0"/>
          <a:chOff x="0" y="0"/>
          <a:chExt cx="0" cy="0"/>
        </a:xfrm>
      </p:grpSpPr>
      <p:sp>
        <p:nvSpPr>
          <p:cNvPr id="2280" name="Google Shape;2280;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Time’s Up</a:t>
            </a:r>
            <a:endParaRPr/>
          </a:p>
        </p:txBody>
      </p:sp>
      <p:sp>
        <p:nvSpPr>
          <p:cNvPr id="2281" name="Google Shape;2281;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this class, you should have completed the following: </a:t>
            </a:r>
            <a:endParaRPr/>
          </a:p>
        </p:txBody>
      </p:sp>
      <p:sp>
        <p:nvSpPr>
          <p:cNvPr id="2282" name="Google Shape;2282;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83" name="Google Shape;2283;p129"/>
          <p:cNvSpPr/>
          <p:nvPr/>
        </p:nvSpPr>
        <p:spPr>
          <a:xfrm>
            <a:off x="633163" y="1362975"/>
            <a:ext cx="2378400" cy="23784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latin typeface="Roboto"/>
                <a:ea typeface="Roboto"/>
                <a:cs typeface="Roboto"/>
                <a:sym typeface="Roboto"/>
              </a:rPr>
              <a:t>Deployed a new VM on your virtual network. </a:t>
            </a:r>
            <a:endParaRPr sz="1600">
              <a:solidFill>
                <a:srgbClr val="FFFFFF"/>
              </a:solidFill>
              <a:latin typeface="Roboto"/>
              <a:ea typeface="Roboto"/>
              <a:cs typeface="Roboto"/>
              <a:sym typeface="Roboto"/>
            </a:endParaRPr>
          </a:p>
        </p:txBody>
      </p:sp>
      <p:sp>
        <p:nvSpPr>
          <p:cNvPr id="2284" name="Google Shape;2284;p129"/>
          <p:cNvSpPr/>
          <p:nvPr/>
        </p:nvSpPr>
        <p:spPr>
          <a:xfrm>
            <a:off x="6132413" y="1382538"/>
            <a:ext cx="2378400" cy="2378400"/>
          </a:xfrm>
          <a:prstGeom prst="ellipse">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latin typeface="Roboto"/>
                <a:ea typeface="Roboto"/>
                <a:cs typeface="Roboto"/>
                <a:sym typeface="Roboto"/>
              </a:rPr>
              <a:t>Restricted access to the new server. </a:t>
            </a:r>
            <a:endParaRPr sz="1600">
              <a:solidFill>
                <a:srgbClr val="FFFFFF"/>
              </a:solidFill>
              <a:latin typeface="Roboto"/>
              <a:ea typeface="Roboto"/>
              <a:cs typeface="Roboto"/>
              <a:sym typeface="Roboto"/>
            </a:endParaRPr>
          </a:p>
        </p:txBody>
      </p:sp>
      <p:sp>
        <p:nvSpPr>
          <p:cNvPr id="2285" name="Google Shape;2285;p129"/>
          <p:cNvSpPr/>
          <p:nvPr/>
        </p:nvSpPr>
        <p:spPr>
          <a:xfrm>
            <a:off x="3382788" y="1382550"/>
            <a:ext cx="2378400" cy="2378400"/>
          </a:xfrm>
          <a:prstGeom prst="ellipse">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latin typeface="Roboto"/>
                <a:ea typeface="Roboto"/>
                <a:cs typeface="Roboto"/>
                <a:sym typeface="Roboto"/>
              </a:rPr>
              <a:t>Created an Ansible play to install and configure an ELK instance. </a:t>
            </a:r>
            <a:endParaRPr sz="1600">
              <a:solidFill>
                <a:srgbClr val="FFFFFF"/>
              </a:solidFill>
              <a:latin typeface="Roboto"/>
              <a:ea typeface="Roboto"/>
              <a:cs typeface="Roboto"/>
              <a:sym typeface="Roboto"/>
            </a:endParaRPr>
          </a:p>
        </p:txBody>
      </p:sp>
      <p:sp>
        <p:nvSpPr>
          <p:cNvPr id="2286" name="Google Shape;2286;p129"/>
          <p:cNvSpPr txBox="1"/>
          <p:nvPr/>
        </p:nvSpPr>
        <p:spPr>
          <a:xfrm>
            <a:off x="397950" y="3924913"/>
            <a:ext cx="8348100" cy="80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latin typeface="Roboto"/>
                <a:ea typeface="Roboto"/>
                <a:cs typeface="Roboto"/>
                <a:sym typeface="Roboto"/>
              </a:rPr>
              <a:t>Completing these steps required you to leverage your systems administration, virtualization, cloud, and automation skills. This is an impressive set of tools to have in your toolkit.</a:t>
            </a:r>
            <a:endParaRPr sz="1600">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3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2: Filebeat </a:t>
            </a:r>
            <a:endParaRPr/>
          </a:p>
        </p:txBody>
      </p:sp>
      <p:sp>
        <p:nvSpPr>
          <p:cNvPr id="2292" name="Google Shape;2292;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13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98" name="Google Shape;2298;p13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299" name="Google Shape;2299;p131"/>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300" name="Google Shape;2300;p131"/>
          <p:cNvSpPr txBox="1"/>
          <p:nvPr/>
        </p:nvSpPr>
        <p:spPr>
          <a:xfrm>
            <a:off x="3631075" y="1108725"/>
            <a:ext cx="5238600" cy="27585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0"/>
              </a:spcAft>
              <a:buNone/>
            </a:pPr>
            <a:r>
              <a:rPr lang="en" sz="2400">
                <a:solidFill>
                  <a:srgbClr val="FAF5AC"/>
                </a:solidFill>
                <a:latin typeface="Roboto"/>
                <a:ea typeface="Roboto"/>
                <a:cs typeface="Roboto"/>
                <a:sym typeface="Roboto"/>
              </a:rPr>
              <a:t>You completed </a:t>
            </a:r>
            <a:r>
              <a:rPr lang="en" sz="2400">
                <a:solidFill>
                  <a:srgbClr val="FAF5AC"/>
                </a:solidFill>
                <a:latin typeface="Roboto"/>
                <a:ea typeface="Roboto"/>
                <a:cs typeface="Roboto"/>
                <a:sym typeface="Roboto"/>
              </a:rPr>
              <a:t>installing</a:t>
            </a:r>
            <a:r>
              <a:rPr lang="en" sz="2400">
                <a:solidFill>
                  <a:srgbClr val="FAF5AC"/>
                </a:solidFill>
                <a:latin typeface="Roboto"/>
                <a:ea typeface="Roboto"/>
                <a:cs typeface="Roboto"/>
                <a:sym typeface="Roboto"/>
              </a:rPr>
              <a:t> the ELK server and will now install data collection tools called Beats.</a:t>
            </a:r>
            <a:endParaRPr sz="2400">
              <a:solidFill>
                <a:srgbClr val="FAF5AC"/>
              </a:solidFill>
              <a:latin typeface="Roboto"/>
              <a:ea typeface="Roboto"/>
              <a:cs typeface="Roboto"/>
              <a:sym typeface="Roboto"/>
            </a:endParaRPr>
          </a:p>
          <a:p>
            <a:pPr indent="0" lvl="0" marL="0" rtl="0" algn="l">
              <a:lnSpc>
                <a:spcPct val="115000"/>
              </a:lnSpc>
              <a:spcBef>
                <a:spcPts val="1000"/>
              </a:spcBef>
              <a:spcAft>
                <a:spcPts val="1000"/>
              </a:spcAft>
              <a:buNone/>
            </a:pPr>
            <a:r>
              <a:rPr i="1" lang="en" sz="1800">
                <a:solidFill>
                  <a:srgbClr val="FAF5AC"/>
                </a:solidFill>
                <a:latin typeface="Roboto"/>
                <a:ea typeface="Roboto"/>
                <a:cs typeface="Roboto"/>
                <a:sym typeface="Roboto"/>
              </a:rPr>
              <a:t>If you have not completed all Day 1 activities, you can continue </a:t>
            </a:r>
            <a:r>
              <a:rPr i="1" lang="en" sz="1800">
                <a:solidFill>
                  <a:srgbClr val="FAF5AC"/>
                </a:solidFill>
                <a:latin typeface="Roboto"/>
                <a:ea typeface="Roboto"/>
                <a:cs typeface="Roboto"/>
                <a:sym typeface="Roboto"/>
              </a:rPr>
              <a:t>working on those tasks. </a:t>
            </a:r>
            <a:endParaRPr sz="1800">
              <a:solidFill>
                <a:srgbClr val="FAF5AC"/>
              </a:solidFill>
              <a:latin typeface="Roboto"/>
              <a:ea typeface="Roboto"/>
              <a:cs typeface="Roboto"/>
              <a:sym typeface="Roboto"/>
            </a:endParaRPr>
          </a:p>
        </p:txBody>
      </p:sp>
      <p:sp>
        <p:nvSpPr>
          <p:cNvPr id="2301" name="Google Shape;2301;p1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302" name="Google Shape;2302;p1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06" name="Shape 2306"/>
        <p:cNvGrpSpPr/>
        <p:nvPr/>
      </p:nvGrpSpPr>
      <p:grpSpPr>
        <a:xfrm>
          <a:off x="0" y="0"/>
          <a:ext cx="0" cy="0"/>
          <a:chOff x="0" y="0"/>
          <a:chExt cx="0" cy="0"/>
        </a:xfrm>
      </p:grpSpPr>
      <p:sp>
        <p:nvSpPr>
          <p:cNvPr id="2307" name="Google Shape;2307;p132"/>
          <p:cNvSpPr/>
          <p:nvPr/>
        </p:nvSpPr>
        <p:spPr>
          <a:xfrm>
            <a:off x="-9525" y="0"/>
            <a:ext cx="9168600" cy="1633800"/>
          </a:xfrm>
          <a:prstGeom prst="rect">
            <a:avLst/>
          </a:prstGeom>
          <a:solidFill>
            <a:srgbClr val="38B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Filebeat </a:t>
            </a:r>
            <a:endParaRPr>
              <a:solidFill>
                <a:srgbClr val="FFFFFF"/>
              </a:solidFill>
            </a:endParaRPr>
          </a:p>
        </p:txBody>
      </p:sp>
      <p:sp>
        <p:nvSpPr>
          <p:cNvPr id="2309" name="Google Shape;2309;p132"/>
          <p:cNvSpPr txBox="1"/>
          <p:nvPr>
            <p:ph idx="1" type="subTitle"/>
          </p:nvPr>
        </p:nvSpPr>
        <p:spPr>
          <a:xfrm>
            <a:off x="0" y="675975"/>
            <a:ext cx="8791500" cy="9576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1200"/>
              </a:spcAft>
              <a:buNone/>
            </a:pPr>
            <a:r>
              <a:rPr lang="en" sz="1600">
                <a:solidFill>
                  <a:srgbClr val="FFFFFF"/>
                </a:solidFill>
                <a:latin typeface="Roboto Medium"/>
                <a:ea typeface="Roboto Medium"/>
                <a:cs typeface="Roboto Medium"/>
                <a:sym typeface="Roboto Medium"/>
              </a:rPr>
              <a:t>Filebeat helps generate and organize log files to send to Logstash and Elasticsearch. Specifically, it logs information about the file system, including which files have changed and when. </a:t>
            </a:r>
            <a:endParaRPr sz="1600">
              <a:solidFill>
                <a:srgbClr val="FFFFFF"/>
              </a:solidFill>
              <a:latin typeface="Roboto Medium"/>
              <a:ea typeface="Roboto Medium"/>
              <a:cs typeface="Roboto Medium"/>
              <a:sym typeface="Roboto Medium"/>
            </a:endParaRPr>
          </a:p>
        </p:txBody>
      </p:sp>
      <p:sp>
        <p:nvSpPr>
          <p:cNvPr id="2310" name="Google Shape;2310;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(elastic.co)</a:t>
            </a:r>
            <a:endParaRPr/>
          </a:p>
        </p:txBody>
      </p:sp>
      <p:cxnSp>
        <p:nvCxnSpPr>
          <p:cNvPr id="2311" name="Google Shape;2311;p132"/>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
        <p:nvSpPr>
          <p:cNvPr id="2312" name="Google Shape;2312;p1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313" name="Google Shape;2313;p132"/>
          <p:cNvSpPr txBox="1"/>
          <p:nvPr/>
        </p:nvSpPr>
        <p:spPr>
          <a:xfrm>
            <a:off x="2562975" y="1870150"/>
            <a:ext cx="6044700" cy="277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oboto"/>
              <a:buChar char="●"/>
            </a:pPr>
            <a:r>
              <a:rPr lang="en" sz="1800">
                <a:highlight>
                  <a:srgbClr val="FFFFFF"/>
                </a:highlight>
                <a:latin typeface="Roboto"/>
                <a:ea typeface="Roboto"/>
                <a:cs typeface="Roboto"/>
                <a:sym typeface="Roboto"/>
              </a:rPr>
              <a:t>Filebeat is often used to collect log files from very specific files, such as those generated by Apache, Microsoft Azure tools, the Nginx web server, and MySQL databases.</a:t>
            </a:r>
            <a:endParaRPr sz="1800">
              <a:highlight>
                <a:srgbClr val="FFFFFF"/>
              </a:highlight>
              <a:latin typeface="Roboto"/>
              <a:ea typeface="Roboto"/>
              <a:cs typeface="Roboto"/>
              <a:sym typeface="Roboto"/>
            </a:endParaRPr>
          </a:p>
          <a:p>
            <a:pPr indent="-342900" lvl="0" marL="457200" rtl="0" algn="l">
              <a:lnSpc>
                <a:spcPct val="115000"/>
              </a:lnSpc>
              <a:spcBef>
                <a:spcPts val="1000"/>
              </a:spcBef>
              <a:spcAft>
                <a:spcPts val="0"/>
              </a:spcAft>
              <a:buSzPts val="1800"/>
              <a:buFont typeface="Roboto"/>
              <a:buChar char="●"/>
            </a:pPr>
            <a:r>
              <a:rPr lang="en" sz="1800">
                <a:highlight>
                  <a:srgbClr val="FFFFFF"/>
                </a:highlight>
                <a:latin typeface="Roboto"/>
                <a:ea typeface="Roboto"/>
                <a:cs typeface="Roboto"/>
                <a:sym typeface="Roboto"/>
              </a:rPr>
              <a:t>Since Filebeat is built to collect data about specific files on remote machines, it must be installed on the VMs you want to monitor.</a:t>
            </a:r>
            <a:endParaRPr sz="1800">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t/>
            </a:r>
            <a:endParaRPr sz="1800">
              <a:highlight>
                <a:srgbClr val="FFFFFF"/>
              </a:highlight>
              <a:latin typeface="Roboto"/>
              <a:ea typeface="Roboto"/>
              <a:cs typeface="Roboto"/>
              <a:sym typeface="Roboto"/>
            </a:endParaRPr>
          </a:p>
        </p:txBody>
      </p:sp>
      <p:sp>
        <p:nvSpPr>
          <p:cNvPr id="2314" name="Google Shape;2314;p132"/>
          <p:cNvSpPr/>
          <p:nvPr/>
        </p:nvSpPr>
        <p:spPr>
          <a:xfrm flipH="1" rot="10800000">
            <a:off x="544875" y="2095175"/>
            <a:ext cx="1465800" cy="1828800"/>
          </a:xfrm>
          <a:prstGeom prst="foldedCorner">
            <a:avLst>
              <a:gd fmla="val 36190" name="adj"/>
            </a:avLst>
          </a:prstGeom>
          <a:solidFill>
            <a:srgbClr val="38B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2"/>
          <p:cNvSpPr txBox="1"/>
          <p:nvPr/>
        </p:nvSpPr>
        <p:spPr>
          <a:xfrm>
            <a:off x="544875" y="3923975"/>
            <a:ext cx="14658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BFB0"/>
                </a:solidFill>
                <a:latin typeface="Open Sans"/>
                <a:ea typeface="Open Sans"/>
                <a:cs typeface="Open Sans"/>
                <a:sym typeface="Open Sans"/>
              </a:rPr>
              <a:t>FILEBEAT</a:t>
            </a:r>
            <a:r>
              <a:rPr lang="en"/>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13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Full Class Time</a:t>
            </a:r>
            <a:endParaRPr/>
          </a:p>
        </p:txBody>
      </p:sp>
      <p:sp>
        <p:nvSpPr>
          <p:cNvPr id="2321" name="Google Shape;2321;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22" name="Google Shape;2322;p133"/>
          <p:cNvSpPr txBox="1"/>
          <p:nvPr>
            <p:ph idx="2" type="title"/>
          </p:nvPr>
        </p:nvSpPr>
        <p:spPr>
          <a:xfrm>
            <a:off x="273900" y="1042875"/>
            <a:ext cx="8811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600"/>
              <a:t>Day 2 Activity: </a:t>
            </a:r>
            <a:r>
              <a:rPr lang="en" sz="2600"/>
              <a:t>Filebeat and Metricbeat</a:t>
            </a:r>
            <a:endParaRPr sz="2600"/>
          </a:p>
          <a:p>
            <a:pPr indent="0" lvl="0" marL="0" rtl="0" algn="l">
              <a:lnSpc>
                <a:spcPct val="115000"/>
              </a:lnSpc>
              <a:spcBef>
                <a:spcPts val="1000"/>
              </a:spcBef>
              <a:spcAft>
                <a:spcPts val="0"/>
              </a:spcAft>
              <a:buClr>
                <a:schemeClr val="dk1"/>
              </a:buClr>
              <a:buSzPts val="1100"/>
              <a:buFont typeface="Arial"/>
              <a:buNone/>
            </a:pPr>
            <a:r>
              <a:rPr lang="en" sz="2000">
                <a:latin typeface="Roboto Light"/>
                <a:ea typeface="Roboto Light"/>
                <a:cs typeface="Roboto Light"/>
                <a:sym typeface="Roboto Light"/>
              </a:rPr>
              <a:t>Today, you will install Filebeat on the DVWA container you created during the cloud week. </a:t>
            </a:r>
            <a:endParaRPr sz="2000">
              <a:latin typeface="Roboto Light"/>
              <a:ea typeface="Roboto Light"/>
              <a:cs typeface="Roboto Light"/>
              <a:sym typeface="Roboto Light"/>
            </a:endParaRPr>
          </a:p>
          <a:p>
            <a:pPr indent="0" lvl="0" marL="0" rtl="0" algn="l">
              <a:lnSpc>
                <a:spcPct val="115000"/>
              </a:lnSpc>
              <a:spcBef>
                <a:spcPts val="300"/>
              </a:spcBef>
              <a:spcAft>
                <a:spcPts val="0"/>
              </a:spcAft>
              <a:buClr>
                <a:schemeClr val="dk1"/>
              </a:buClr>
              <a:buSzPts val="1100"/>
              <a:buFont typeface="Arial"/>
              <a:buNone/>
            </a:pPr>
            <a:r>
              <a:rPr lang="en" sz="2000">
                <a:latin typeface="Roboto Light"/>
                <a:ea typeface="Roboto Light"/>
                <a:cs typeface="Roboto Light"/>
                <a:sym typeface="Roboto Light"/>
              </a:rPr>
              <a:t>This will provide a rich source of logs when you complete you deployment.</a:t>
            </a:r>
            <a:endParaRPr sz="2000">
              <a:latin typeface="Roboto Light"/>
              <a:ea typeface="Roboto Light"/>
              <a:cs typeface="Roboto Light"/>
              <a:sym typeface="Roboto Light"/>
            </a:endParaRPr>
          </a:p>
          <a:p>
            <a:pPr indent="0" lvl="0" marL="0" rtl="0" algn="l">
              <a:lnSpc>
                <a:spcPct val="115000"/>
              </a:lnSpc>
              <a:spcBef>
                <a:spcPts val="1200"/>
              </a:spcBef>
              <a:spcAft>
                <a:spcPts val="1200"/>
              </a:spcAft>
              <a:buClr>
                <a:schemeClr val="dk1"/>
              </a:buClr>
              <a:buSzPts val="1100"/>
              <a:buFont typeface="Arial"/>
              <a:buNone/>
            </a:pPr>
            <a:r>
              <a:rPr lang="en" sz="2000">
                <a:latin typeface="Roboto Light"/>
                <a:ea typeface="Roboto Light"/>
                <a:cs typeface="Roboto Light"/>
                <a:sym typeface="Roboto Light"/>
              </a:rPr>
              <a:t>If you have time, you can also install Metricbeat. </a:t>
            </a:r>
            <a:endParaRPr sz="2000">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2326" name="Shape 2326"/>
        <p:cNvGrpSpPr/>
        <p:nvPr/>
      </p:nvGrpSpPr>
      <p:grpSpPr>
        <a:xfrm>
          <a:off x="0" y="0"/>
          <a:ext cx="0" cy="0"/>
          <a:chOff x="0" y="0"/>
          <a:chExt cx="0" cy="0"/>
        </a:xfrm>
      </p:grpSpPr>
      <p:sp>
        <p:nvSpPr>
          <p:cNvPr id="2327" name="Google Shape;2327;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Time’s Up</a:t>
            </a:r>
            <a:endParaRPr/>
          </a:p>
        </p:txBody>
      </p:sp>
      <p:sp>
        <p:nvSpPr>
          <p:cNvPr id="2328" name="Google Shape;2328;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this class, your ELK server should be receiving logs. You have:</a:t>
            </a:r>
            <a:endParaRPr/>
          </a:p>
        </p:txBody>
      </p:sp>
      <p:sp>
        <p:nvSpPr>
          <p:cNvPr id="2329" name="Google Shape;2329;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0" name="Google Shape;2330;p134"/>
          <p:cNvSpPr/>
          <p:nvPr/>
        </p:nvSpPr>
        <p:spPr>
          <a:xfrm>
            <a:off x="633163" y="1362975"/>
            <a:ext cx="2378400" cy="23784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latin typeface="Roboto"/>
                <a:ea typeface="Roboto"/>
                <a:cs typeface="Roboto"/>
                <a:sym typeface="Roboto"/>
              </a:rPr>
              <a:t>Installed and launched Docker containers to a host machine. </a:t>
            </a:r>
            <a:endParaRPr sz="1600">
              <a:solidFill>
                <a:srgbClr val="FFFFFF"/>
              </a:solidFill>
              <a:latin typeface="Roboto"/>
              <a:ea typeface="Roboto"/>
              <a:cs typeface="Roboto"/>
              <a:sym typeface="Roboto"/>
            </a:endParaRPr>
          </a:p>
        </p:txBody>
      </p:sp>
      <p:sp>
        <p:nvSpPr>
          <p:cNvPr id="2331" name="Google Shape;2331;p134"/>
          <p:cNvSpPr/>
          <p:nvPr/>
        </p:nvSpPr>
        <p:spPr>
          <a:xfrm>
            <a:off x="6132413" y="1382538"/>
            <a:ext cx="2378400" cy="2378400"/>
          </a:xfrm>
          <a:prstGeom prst="ellipse">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latin typeface="Roboto"/>
                <a:ea typeface="Roboto"/>
                <a:cs typeface="Roboto"/>
                <a:sym typeface="Roboto"/>
              </a:rPr>
              <a:t>Installed Filebeat on a Linux server.</a:t>
            </a:r>
            <a:endParaRPr sz="1600">
              <a:solidFill>
                <a:srgbClr val="FFFFFF"/>
              </a:solidFill>
              <a:latin typeface="Roboto"/>
              <a:ea typeface="Roboto"/>
              <a:cs typeface="Roboto"/>
              <a:sym typeface="Roboto"/>
            </a:endParaRPr>
          </a:p>
        </p:txBody>
      </p:sp>
      <p:sp>
        <p:nvSpPr>
          <p:cNvPr id="2332" name="Google Shape;2332;p134"/>
          <p:cNvSpPr/>
          <p:nvPr/>
        </p:nvSpPr>
        <p:spPr>
          <a:xfrm>
            <a:off x="3382788" y="1382550"/>
            <a:ext cx="2378400" cy="2378400"/>
          </a:xfrm>
          <a:prstGeom prst="ellipse">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latin typeface="Roboto"/>
                <a:ea typeface="Roboto"/>
                <a:cs typeface="Roboto"/>
                <a:sym typeface="Roboto"/>
              </a:rPr>
              <a:t>Configured and deployed an ELK server. </a:t>
            </a:r>
            <a:endParaRPr sz="1600">
              <a:solidFill>
                <a:srgbClr val="FFFFFF"/>
              </a:solidFill>
              <a:latin typeface="Roboto"/>
              <a:ea typeface="Roboto"/>
              <a:cs typeface="Roboto"/>
              <a:sym typeface="Roboto"/>
            </a:endParaRPr>
          </a:p>
        </p:txBody>
      </p:sp>
      <p:sp>
        <p:nvSpPr>
          <p:cNvPr id="2333" name="Google Shape;2333;p134"/>
          <p:cNvSpPr txBox="1"/>
          <p:nvPr/>
        </p:nvSpPr>
        <p:spPr>
          <a:xfrm>
            <a:off x="397950" y="3924913"/>
            <a:ext cx="8348100" cy="80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i="1" lang="en" sz="1600">
                <a:latin typeface="Roboto"/>
                <a:ea typeface="Roboto"/>
                <a:cs typeface="Roboto"/>
                <a:sym typeface="Roboto"/>
              </a:rPr>
              <a:t>(Completing the Metricbeat installation was a </a:t>
            </a:r>
            <a:r>
              <a:rPr i="1" lang="en" sz="1600">
                <a:latin typeface="Roboto"/>
                <a:ea typeface="Roboto"/>
                <a:cs typeface="Roboto"/>
                <a:sym typeface="Roboto"/>
              </a:rPr>
              <a:t>similar process.)</a:t>
            </a:r>
            <a:r>
              <a:rPr i="1" lang="en" sz="1600">
                <a:latin typeface="Roboto"/>
                <a:ea typeface="Roboto"/>
                <a:cs typeface="Roboto"/>
                <a:sym typeface="Roboto"/>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2055" name="Shape 2055"/>
        <p:cNvGrpSpPr/>
        <p:nvPr/>
      </p:nvGrpSpPr>
      <p:grpSpPr>
        <a:xfrm>
          <a:off x="0" y="0"/>
          <a:ext cx="0" cy="0"/>
          <a:chOff x="0" y="0"/>
          <a:chExt cx="0" cy="0"/>
        </a:xfrm>
      </p:grpSpPr>
      <p:sp>
        <p:nvSpPr>
          <p:cNvPr id="2056" name="Google Shape;2056;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Week 1: ELK Stack</a:t>
            </a:r>
            <a:endParaRPr/>
          </a:p>
        </p:txBody>
      </p:sp>
      <p:sp>
        <p:nvSpPr>
          <p:cNvPr id="2057" name="Google Shape;2057;p1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Placing an ELK monitoring stack within your virtual network will allow you to: </a:t>
            </a:r>
            <a:endParaRPr/>
          </a:p>
        </p:txBody>
      </p:sp>
      <p:sp>
        <p:nvSpPr>
          <p:cNvPr id="2058" name="Google Shape;2058;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9" name="Google Shape;2059;p108"/>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800">
                <a:solidFill>
                  <a:srgbClr val="24292E"/>
                </a:solidFill>
              </a:rPr>
              <a:t>Easily collect logs from multiple machines into a single database.</a:t>
            </a:r>
            <a:endParaRPr sz="1800">
              <a:solidFill>
                <a:srgbClr val="24292E"/>
              </a:solidFill>
            </a:endParaRPr>
          </a:p>
          <a:p>
            <a:pPr indent="0" lvl="0" marL="0" rtl="0" algn="l">
              <a:spcBef>
                <a:spcPts val="1200"/>
              </a:spcBef>
              <a:spcAft>
                <a:spcPts val="1200"/>
              </a:spcAft>
              <a:buNone/>
            </a:pPr>
            <a:r>
              <a:t/>
            </a:r>
            <a:endParaRPr/>
          </a:p>
        </p:txBody>
      </p:sp>
      <p:sp>
        <p:nvSpPr>
          <p:cNvPr id="2060" name="Google Shape;2060;p108"/>
          <p:cNvSpPr txBox="1"/>
          <p:nvPr>
            <p:ph idx="4" type="subTitle"/>
          </p:nvPr>
        </p:nvSpPr>
        <p:spPr>
          <a:xfrm>
            <a:off x="3572250" y="1937837"/>
            <a:ext cx="2371500" cy="2662800"/>
          </a:xfrm>
          <a:prstGeom prst="rect">
            <a:avLst/>
          </a:prstGeom>
        </p:spPr>
        <p:txBody>
          <a:bodyPr anchorCtr="0" anchor="t" bIns="182875" lIns="182875" spcFirstLastPara="1" rIns="182875" wrap="square" tIns="182875">
            <a:noAutofit/>
          </a:bodyPr>
          <a:lstStyle/>
          <a:p>
            <a:pPr indent="0" lvl="0" marL="0" rtl="0" algn="l">
              <a:spcBef>
                <a:spcPts val="300"/>
              </a:spcBef>
              <a:spcAft>
                <a:spcPts val="0"/>
              </a:spcAft>
              <a:buNone/>
            </a:pPr>
            <a:r>
              <a:rPr lang="en"/>
              <a:t>Quickly execute complex searches, such as: </a:t>
            </a:r>
            <a:endParaRPr/>
          </a:p>
          <a:p>
            <a:pPr indent="0" lvl="0" marL="0" rtl="0" algn="l">
              <a:spcBef>
                <a:spcPts val="1200"/>
              </a:spcBef>
              <a:spcAft>
                <a:spcPts val="0"/>
              </a:spcAft>
              <a:buNone/>
            </a:pPr>
            <a:r>
              <a:rPr i="1" lang="en"/>
              <a:t>Find the 12 internal IP addresses that sent the most HTTP traffic to my gateway between 4 a.m. and 8 a.m. in April 2019.</a:t>
            </a:r>
            <a:endParaRPr i="1"/>
          </a:p>
          <a:p>
            <a:pPr indent="0" lvl="0" marL="0" rtl="0" algn="l">
              <a:spcBef>
                <a:spcPts val="1200"/>
              </a:spcBef>
              <a:spcAft>
                <a:spcPts val="1200"/>
              </a:spcAft>
              <a:buNone/>
            </a:pPr>
            <a:r>
              <a:t/>
            </a:r>
            <a:endParaRPr/>
          </a:p>
        </p:txBody>
      </p:sp>
      <p:sp>
        <p:nvSpPr>
          <p:cNvPr id="2061" name="Google Shape;2061;p108"/>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300"/>
              </a:spcBef>
              <a:spcAft>
                <a:spcPts val="0"/>
              </a:spcAft>
              <a:buNone/>
            </a:pPr>
            <a:r>
              <a:rPr lang="en"/>
              <a:t>Build graphs, charts, and other visualizations from network data.</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135"/>
          <p:cNvSpPr txBox="1"/>
          <p:nvPr>
            <p:ph type="title"/>
          </p:nvPr>
        </p:nvSpPr>
        <p:spPr>
          <a:xfrm>
            <a:off x="274350" y="15671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3: </a:t>
            </a:r>
            <a:endParaRPr/>
          </a:p>
          <a:p>
            <a:pPr indent="0" lvl="0" marL="0" rtl="0" algn="ctr">
              <a:spcBef>
                <a:spcPts val="0"/>
              </a:spcBef>
              <a:spcAft>
                <a:spcPts val="0"/>
              </a:spcAft>
              <a:buNone/>
            </a:pPr>
            <a:r>
              <a:rPr lang="en"/>
              <a:t>Exploration, Diagramming and </a:t>
            </a:r>
            <a:r>
              <a:rPr lang="en"/>
              <a:t>Documentation</a:t>
            </a:r>
            <a:endParaRPr/>
          </a:p>
        </p:txBody>
      </p:sp>
      <p:sp>
        <p:nvSpPr>
          <p:cNvPr id="2339" name="Google Shape;2339;p1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45" name="Google Shape;2345;p13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346" name="Google Shape;2346;p136"/>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347" name="Google Shape;2347;p136"/>
          <p:cNvSpPr txBox="1"/>
          <p:nvPr/>
        </p:nvSpPr>
        <p:spPr>
          <a:xfrm>
            <a:off x="3631075" y="857900"/>
            <a:ext cx="5238600" cy="27585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1000"/>
              </a:spcAft>
              <a:buNone/>
            </a:pPr>
            <a:r>
              <a:rPr lang="en" sz="2200">
                <a:solidFill>
                  <a:srgbClr val="FAF5AC"/>
                </a:solidFill>
                <a:latin typeface="Roboto"/>
                <a:ea typeface="Roboto"/>
                <a:cs typeface="Roboto"/>
                <a:sym typeface="Roboto"/>
              </a:rPr>
              <a:t>In the final day of the project, you will use Kibana to navigate logs. Then, you will have the option to create a network diagram, complete a README to document the information of the project, answer interview-style questions about your project, or </a:t>
            </a:r>
            <a:r>
              <a:rPr lang="en" sz="2200">
                <a:solidFill>
                  <a:srgbClr val="FAF5AC"/>
                </a:solidFill>
                <a:latin typeface="Roboto"/>
                <a:ea typeface="Roboto"/>
                <a:cs typeface="Roboto"/>
                <a:sym typeface="Roboto"/>
              </a:rPr>
              <a:t>further</a:t>
            </a:r>
            <a:r>
              <a:rPr lang="en" sz="2200">
                <a:solidFill>
                  <a:srgbClr val="FAF5AC"/>
                </a:solidFill>
                <a:latin typeface="Roboto"/>
                <a:ea typeface="Roboto"/>
                <a:cs typeface="Roboto"/>
                <a:sym typeface="Roboto"/>
              </a:rPr>
              <a:t> explore Kibana’s capabilities.  </a:t>
            </a:r>
            <a:endParaRPr sz="2200">
              <a:solidFill>
                <a:srgbClr val="FAF5AC"/>
              </a:solidFill>
              <a:latin typeface="Roboto"/>
              <a:ea typeface="Roboto"/>
              <a:cs typeface="Roboto"/>
              <a:sym typeface="Roboto"/>
            </a:endParaRPr>
          </a:p>
        </p:txBody>
      </p:sp>
      <p:sp>
        <p:nvSpPr>
          <p:cNvPr id="2348" name="Google Shape;2348;p1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349" name="Google Shape;2349;p1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13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Exploring Kibana</a:t>
            </a:r>
            <a:endParaRPr/>
          </a:p>
        </p:txBody>
      </p:sp>
      <p:sp>
        <p:nvSpPr>
          <p:cNvPr id="2355" name="Google Shape;2355;p1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9DFC"/>
        </a:solidFill>
      </p:bgPr>
    </p:bg>
    <p:spTree>
      <p:nvGrpSpPr>
        <p:cNvPr id="2359" name="Shape 2359"/>
        <p:cNvGrpSpPr/>
        <p:nvPr/>
      </p:nvGrpSpPr>
      <p:grpSpPr>
        <a:xfrm>
          <a:off x="0" y="0"/>
          <a:ext cx="0" cy="0"/>
          <a:chOff x="0" y="0"/>
          <a:chExt cx="0" cy="0"/>
        </a:xfrm>
      </p:grpSpPr>
      <p:sp>
        <p:nvSpPr>
          <p:cNvPr id="2360" name="Google Shape;2360;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Kibana</a:t>
            </a:r>
            <a:endParaRPr>
              <a:solidFill>
                <a:srgbClr val="FFFFFF"/>
              </a:solidFill>
            </a:endParaRPr>
          </a:p>
        </p:txBody>
      </p:sp>
      <p:sp>
        <p:nvSpPr>
          <p:cNvPr id="2361" name="Google Shape;2361;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C</a:t>
            </a:r>
            <a:r>
              <a:rPr lang="en">
                <a:solidFill>
                  <a:srgbClr val="FFFFFF"/>
                </a:solidFill>
              </a:rPr>
              <a:t>ompanies use tools like Kibana to research events that have happened on their network</a:t>
            </a:r>
            <a:endParaRPr>
              <a:solidFill>
                <a:srgbClr val="FFFFFF"/>
              </a:solidFill>
            </a:endParaRPr>
          </a:p>
        </p:txBody>
      </p:sp>
      <p:sp>
        <p:nvSpPr>
          <p:cNvPr id="2362" name="Google Shape;2362;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3" name="Google Shape;2363;p138"/>
          <p:cNvSpPr txBox="1"/>
          <p:nvPr>
            <p:ph idx="3" type="body"/>
          </p:nvPr>
        </p:nvSpPr>
        <p:spPr>
          <a:xfrm>
            <a:off x="175" y="1709825"/>
            <a:ext cx="3896100" cy="3156000"/>
          </a:xfrm>
          <a:prstGeom prst="rect">
            <a:avLst/>
          </a:prstGeom>
        </p:spPr>
        <p:txBody>
          <a:bodyPr anchorCtr="0" anchor="t" bIns="914400" lIns="457200" spcFirstLastPara="1" rIns="457200" wrap="square" tIns="0">
            <a:noAutofit/>
          </a:bodyPr>
          <a:lstStyle/>
          <a:p>
            <a:pPr indent="-330200" lvl="0" marL="457200" rtl="0" algn="l">
              <a:lnSpc>
                <a:spcPct val="115000"/>
              </a:lnSpc>
              <a:spcBef>
                <a:spcPts val="0"/>
              </a:spcBef>
              <a:spcAft>
                <a:spcPts val="0"/>
              </a:spcAft>
              <a:buClr>
                <a:srgbClr val="FFFFFF"/>
              </a:buClr>
              <a:buSzPts val="1600"/>
              <a:buChar char="●"/>
            </a:pPr>
            <a:r>
              <a:rPr lang="en" sz="1600">
                <a:solidFill>
                  <a:srgbClr val="FFFFFF"/>
                </a:solidFill>
              </a:rPr>
              <a:t>Any attack leaves a trace that can be followed and investigated using logs. </a:t>
            </a:r>
            <a:endParaRPr sz="1600">
              <a:solidFill>
                <a:srgbClr val="FFFFFF"/>
              </a:solidFill>
            </a:endParaRPr>
          </a:p>
          <a:p>
            <a:pPr indent="0" lvl="0" marL="0" rtl="0" algn="l">
              <a:lnSpc>
                <a:spcPct val="115000"/>
              </a:lnSpc>
              <a:spcBef>
                <a:spcPts val="0"/>
              </a:spcBef>
              <a:spcAft>
                <a:spcPts val="0"/>
              </a:spcAft>
              <a:buNone/>
            </a:pPr>
            <a:r>
              <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 sz="1600">
                <a:solidFill>
                  <a:srgbClr val="FFFFFF"/>
                </a:solidFill>
              </a:rPr>
              <a:t>Kibana is an interface to view and gain insight from that type of data that would other be unmanageable.</a:t>
            </a:r>
            <a:endParaRPr sz="1600">
              <a:solidFill>
                <a:srgbClr val="FFFFFF"/>
              </a:solidFill>
            </a:endParaRPr>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Clr>
                <a:schemeClr val="dk1"/>
              </a:buClr>
              <a:buSzPts val="1100"/>
              <a:buFont typeface="Arial"/>
              <a:buNone/>
            </a:pPr>
            <a:r>
              <a:t/>
            </a:r>
            <a:endParaRPr sz="1600"/>
          </a:p>
          <a:p>
            <a:pPr indent="0" lvl="0" marL="0" rtl="0" algn="l">
              <a:spcBef>
                <a:spcPts val="0"/>
              </a:spcBef>
              <a:spcAft>
                <a:spcPts val="800"/>
              </a:spcAft>
              <a:buNone/>
            </a:pPr>
            <a:r>
              <a:t/>
            </a:r>
            <a:endParaRPr/>
          </a:p>
        </p:txBody>
      </p:sp>
      <p:pic>
        <p:nvPicPr>
          <p:cNvPr id="2364" name="Google Shape;2364;p138"/>
          <p:cNvPicPr preferRelativeResize="0"/>
          <p:nvPr/>
        </p:nvPicPr>
        <p:blipFill>
          <a:blip r:embed="rId3">
            <a:alphaModFix/>
          </a:blip>
          <a:stretch>
            <a:fillRect/>
          </a:stretch>
        </p:blipFill>
        <p:spPr>
          <a:xfrm>
            <a:off x="3726300" y="1371725"/>
            <a:ext cx="4864874" cy="3335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13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0" name="Google Shape;2370;p13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Kibana Walkthrough</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14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0:25</a:t>
            </a:r>
            <a:endParaRPr/>
          </a:p>
        </p:txBody>
      </p:sp>
      <p:sp>
        <p:nvSpPr>
          <p:cNvPr id="2376" name="Google Shape;2376;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77" name="Google Shape;2377;p14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t>Exploring Kibana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600"/>
              <a:t>In this activity, you will use Kibana to explore web servers logs and analyze packet data for potential issues</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4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142"/>
          <p:cNvSpPr txBox="1"/>
          <p:nvPr>
            <p:ph type="title"/>
          </p:nvPr>
        </p:nvSpPr>
        <p:spPr>
          <a:xfrm>
            <a:off x="274350" y="1888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Communication:</a:t>
            </a:r>
            <a:endParaRPr/>
          </a:p>
          <a:p>
            <a:pPr indent="0" lvl="0" marL="0" rtl="0" algn="ctr">
              <a:spcBef>
                <a:spcPts val="0"/>
              </a:spcBef>
              <a:spcAft>
                <a:spcPts val="0"/>
              </a:spcAft>
              <a:buNone/>
            </a:pPr>
            <a:r>
              <a:rPr lang="en"/>
              <a:t>Documenting, </a:t>
            </a:r>
            <a:r>
              <a:rPr lang="en"/>
              <a:t>Diagramming</a:t>
            </a:r>
            <a:r>
              <a:rPr lang="en"/>
              <a:t> and </a:t>
            </a:r>
            <a:r>
              <a:rPr lang="en"/>
              <a:t>Discussions</a:t>
            </a:r>
            <a:endParaRPr/>
          </a:p>
        </p:txBody>
      </p:sp>
      <p:sp>
        <p:nvSpPr>
          <p:cNvPr id="2388" name="Google Shape;2388;p14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2392" name="Shape 2392"/>
        <p:cNvGrpSpPr/>
        <p:nvPr/>
      </p:nvGrpSpPr>
      <p:grpSpPr>
        <a:xfrm>
          <a:off x="0" y="0"/>
          <a:ext cx="0" cy="0"/>
          <a:chOff x="0" y="0"/>
          <a:chExt cx="0" cy="0"/>
        </a:xfrm>
      </p:grpSpPr>
      <p:sp>
        <p:nvSpPr>
          <p:cNvPr id="2393" name="Google Shape;2393;p143"/>
          <p:cNvSpPr/>
          <p:nvPr/>
        </p:nvSpPr>
        <p:spPr>
          <a:xfrm>
            <a:off x="14350" y="-26750"/>
            <a:ext cx="9144000" cy="517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4" name="Google Shape;2394;p143"/>
          <p:cNvPicPr preferRelativeResize="0"/>
          <p:nvPr/>
        </p:nvPicPr>
        <p:blipFill>
          <a:blip r:embed="rId3">
            <a:alphaModFix/>
          </a:blip>
          <a:stretch>
            <a:fillRect/>
          </a:stretch>
        </p:blipFill>
        <p:spPr>
          <a:xfrm>
            <a:off x="816700" y="832175"/>
            <a:ext cx="7664602" cy="4311325"/>
          </a:xfrm>
          <a:prstGeom prst="rect">
            <a:avLst/>
          </a:prstGeom>
          <a:noFill/>
          <a:ln>
            <a:noFill/>
          </a:ln>
        </p:spPr>
      </p:pic>
      <p:sp>
        <p:nvSpPr>
          <p:cNvPr id="2395" name="Google Shape;2395;p143"/>
          <p:cNvSpPr txBox="1"/>
          <p:nvPr/>
        </p:nvSpPr>
        <p:spPr>
          <a:xfrm>
            <a:off x="153950" y="84925"/>
            <a:ext cx="8990100" cy="1717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latin typeface="Roboto Light"/>
                <a:ea typeface="Roboto Light"/>
                <a:cs typeface="Roboto Light"/>
                <a:sym typeface="Roboto Light"/>
              </a:rPr>
              <a:t>Along with the GitHub repository you will complete for </a:t>
            </a:r>
            <a:endParaRPr sz="2400">
              <a:latin typeface="Roboto Light"/>
              <a:ea typeface="Roboto Light"/>
              <a:cs typeface="Roboto Light"/>
              <a:sym typeface="Roboto Light"/>
            </a:endParaRPr>
          </a:p>
          <a:p>
            <a:pPr indent="0" lvl="0" marL="0" rtl="0" algn="ctr">
              <a:lnSpc>
                <a:spcPct val="115000"/>
              </a:lnSpc>
              <a:spcBef>
                <a:spcPts val="0"/>
              </a:spcBef>
              <a:spcAft>
                <a:spcPts val="0"/>
              </a:spcAft>
              <a:buNone/>
            </a:pPr>
            <a:r>
              <a:rPr lang="en" sz="2400">
                <a:latin typeface="Roboto Light"/>
                <a:ea typeface="Roboto Light"/>
                <a:cs typeface="Roboto Light"/>
                <a:sym typeface="Roboto Light"/>
              </a:rPr>
              <a:t>homework, the project documentation and diagram will </a:t>
            </a:r>
            <a:endParaRPr sz="2400">
              <a:latin typeface="Roboto Light"/>
              <a:ea typeface="Roboto Light"/>
              <a:cs typeface="Roboto Light"/>
              <a:sym typeface="Roboto Light"/>
            </a:endParaRPr>
          </a:p>
          <a:p>
            <a:pPr indent="0" lvl="0" marL="0" rtl="0" algn="ctr">
              <a:lnSpc>
                <a:spcPct val="115000"/>
              </a:lnSpc>
              <a:spcBef>
                <a:spcPts val="0"/>
              </a:spcBef>
              <a:spcAft>
                <a:spcPts val="0"/>
              </a:spcAft>
              <a:buNone/>
            </a:pPr>
            <a:r>
              <a:rPr lang="en" sz="2400">
                <a:latin typeface="Roboto Light"/>
                <a:ea typeface="Roboto Light"/>
                <a:cs typeface="Roboto Light"/>
                <a:sym typeface="Roboto Light"/>
              </a:rPr>
              <a:t>be valuable </a:t>
            </a:r>
            <a:r>
              <a:rPr b="1" lang="en" sz="2400">
                <a:latin typeface="Roboto"/>
                <a:ea typeface="Roboto"/>
                <a:cs typeface="Roboto"/>
                <a:sym typeface="Roboto"/>
              </a:rPr>
              <a:t>deliverables</a:t>
            </a:r>
            <a:r>
              <a:rPr lang="en" sz="2400">
                <a:latin typeface="Roboto Light"/>
                <a:ea typeface="Roboto Light"/>
                <a:cs typeface="Roboto Light"/>
                <a:sym typeface="Roboto Light"/>
              </a:rPr>
              <a:t> to show </a:t>
            </a:r>
            <a:r>
              <a:rPr b="1" lang="en" sz="2400">
                <a:latin typeface="Roboto"/>
                <a:ea typeface="Roboto"/>
                <a:cs typeface="Roboto"/>
                <a:sym typeface="Roboto"/>
              </a:rPr>
              <a:t>employers</a:t>
            </a:r>
            <a:r>
              <a:rPr lang="en" sz="2400">
                <a:latin typeface="Roboto Light"/>
                <a:ea typeface="Roboto Light"/>
                <a:cs typeface="Roboto Light"/>
                <a:sym typeface="Roboto Light"/>
              </a:rPr>
              <a:t>, </a:t>
            </a:r>
            <a:endParaRPr sz="2400">
              <a:latin typeface="Roboto Light"/>
              <a:ea typeface="Roboto Light"/>
              <a:cs typeface="Roboto Light"/>
              <a:sym typeface="Roboto Light"/>
            </a:endParaRPr>
          </a:p>
          <a:p>
            <a:pPr indent="0" lvl="0" marL="0" rtl="0" algn="ctr">
              <a:lnSpc>
                <a:spcPct val="115000"/>
              </a:lnSpc>
              <a:spcBef>
                <a:spcPts val="0"/>
              </a:spcBef>
              <a:spcAft>
                <a:spcPts val="0"/>
              </a:spcAft>
              <a:buNone/>
            </a:pPr>
            <a:r>
              <a:rPr lang="en" sz="2400">
                <a:latin typeface="Roboto Light"/>
                <a:ea typeface="Roboto Light"/>
                <a:cs typeface="Roboto Light"/>
                <a:sym typeface="Roboto Light"/>
              </a:rPr>
              <a:t>proving knowledge and experience. </a:t>
            </a:r>
            <a:endParaRPr sz="2400">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pic>
        <p:nvPicPr>
          <p:cNvPr id="2400" name="Google Shape;2400;p144"/>
          <p:cNvPicPr preferRelativeResize="0"/>
          <p:nvPr/>
        </p:nvPicPr>
        <p:blipFill rotWithShape="1">
          <a:blip r:embed="rId3">
            <a:alphaModFix/>
          </a:blip>
          <a:srcRect b="0" l="8367" r="8375" t="0"/>
          <a:stretch/>
        </p:blipFill>
        <p:spPr>
          <a:xfrm>
            <a:off x="-12300" y="0"/>
            <a:ext cx="9168600" cy="5143326"/>
          </a:xfrm>
          <a:prstGeom prst="rect">
            <a:avLst/>
          </a:prstGeom>
          <a:noFill/>
          <a:ln>
            <a:noFill/>
          </a:ln>
        </p:spPr>
      </p:pic>
      <p:sp>
        <p:nvSpPr>
          <p:cNvPr id="2401" name="Google Shape;2401;p144"/>
          <p:cNvSpPr/>
          <p:nvPr/>
        </p:nvSpPr>
        <p:spPr>
          <a:xfrm flipH="1" rot="-5400000">
            <a:off x="907350" y="-928737"/>
            <a:ext cx="5161500" cy="7000800"/>
          </a:xfrm>
          <a:prstGeom prst="rect">
            <a:avLst/>
          </a:prstGeom>
          <a:gradFill>
            <a:gsLst>
              <a:gs pos="0">
                <a:srgbClr val="B7B7B7"/>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44"/>
          <p:cNvSpPr/>
          <p:nvPr/>
        </p:nvSpPr>
        <p:spPr>
          <a:xfrm>
            <a:off x="413325" y="2132400"/>
            <a:ext cx="3222300" cy="2824800"/>
          </a:xfrm>
          <a:prstGeom prst="roundRect">
            <a:avLst>
              <a:gd fmla="val 16667" name="adj"/>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Roboto"/>
                <a:ea typeface="Roboto"/>
                <a:cs typeface="Roboto"/>
                <a:sym typeface="Roboto"/>
              </a:rPr>
              <a:t>In this section, we will introduce an optional section of the project in which you will answer mock interview questions about your project and how they relate to various security domains.  </a:t>
            </a:r>
            <a:endParaRPr sz="1900">
              <a:solidFill>
                <a:srgbClr val="FFFFFF"/>
              </a:solidFill>
              <a:latin typeface="Roboto"/>
              <a:ea typeface="Roboto"/>
              <a:cs typeface="Roboto"/>
              <a:sym typeface="Roboto"/>
            </a:endParaRPr>
          </a:p>
        </p:txBody>
      </p:sp>
      <p:sp>
        <p:nvSpPr>
          <p:cNvPr id="2403" name="Google Shape;2403;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Domain-Specific Interview Responses</a:t>
            </a:r>
            <a:endParaRPr/>
          </a:p>
        </p:txBody>
      </p:sp>
      <p:sp>
        <p:nvSpPr>
          <p:cNvPr id="2404" name="Google Shape;2404;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Along with providing the visual deliverables, you should also be able to </a:t>
            </a:r>
            <a:endParaRPr sz="1600"/>
          </a:p>
          <a:p>
            <a:pPr indent="0" lvl="0" marL="0" rtl="0" algn="l">
              <a:spcBef>
                <a:spcPts val="0"/>
              </a:spcBef>
              <a:spcAft>
                <a:spcPts val="0"/>
              </a:spcAft>
              <a:buNone/>
            </a:pPr>
            <a:r>
              <a:rPr lang="en" sz="1600"/>
              <a:t>v</a:t>
            </a:r>
            <a:r>
              <a:rPr lang="en" sz="1600"/>
              <a:t>erbally communicate the work you did on your project in order to </a:t>
            </a:r>
            <a:endParaRPr sz="1600"/>
          </a:p>
          <a:p>
            <a:pPr indent="0" lvl="0" marL="0" rtl="0" algn="l">
              <a:spcBef>
                <a:spcPts val="0"/>
              </a:spcBef>
              <a:spcAft>
                <a:spcPts val="0"/>
              </a:spcAft>
              <a:buNone/>
            </a:pPr>
            <a:r>
              <a:rPr lang="en" sz="1600"/>
              <a:t>address specific interview questions or to show </a:t>
            </a:r>
            <a:endParaRPr sz="1600"/>
          </a:p>
          <a:p>
            <a:pPr indent="0" lvl="0" marL="0" rtl="0" algn="l">
              <a:spcBef>
                <a:spcPts val="0"/>
              </a:spcBef>
              <a:spcAft>
                <a:spcPts val="0"/>
              </a:spcAft>
              <a:buNone/>
            </a:pPr>
            <a:r>
              <a:rPr lang="en" sz="1600"/>
              <a:t>your skills within a specific domain. </a:t>
            </a:r>
            <a:endParaRPr sz="1600"/>
          </a:p>
        </p:txBody>
      </p:sp>
      <p:sp>
        <p:nvSpPr>
          <p:cNvPr id="2405" name="Google Shape;2405;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406" name="Google Shape;2406;p144"/>
          <p:cNvCxnSpPr/>
          <p:nvPr/>
        </p:nvCxnSpPr>
        <p:spPr>
          <a:xfrm>
            <a:off x="274375" y="640080"/>
            <a:ext cx="591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1: Configuring an ELK Stack</a:t>
            </a:r>
            <a:endParaRPr/>
          </a:p>
        </p:txBody>
      </p:sp>
      <p:sp>
        <p:nvSpPr>
          <p:cNvPr id="2067" name="Google Shape;2067;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pic>
        <p:nvPicPr>
          <p:cNvPr id="2411" name="Google Shape;2411;p145"/>
          <p:cNvPicPr preferRelativeResize="0"/>
          <p:nvPr/>
        </p:nvPicPr>
        <p:blipFill rotWithShape="1">
          <a:blip r:embed="rId3">
            <a:alphaModFix/>
          </a:blip>
          <a:srcRect b="0" l="8367" r="8375" t="0"/>
          <a:stretch/>
        </p:blipFill>
        <p:spPr>
          <a:xfrm>
            <a:off x="-12300" y="0"/>
            <a:ext cx="9168600" cy="5143326"/>
          </a:xfrm>
          <a:prstGeom prst="rect">
            <a:avLst/>
          </a:prstGeom>
          <a:noFill/>
          <a:ln>
            <a:noFill/>
          </a:ln>
        </p:spPr>
      </p:pic>
      <p:sp>
        <p:nvSpPr>
          <p:cNvPr id="2412" name="Google Shape;2412;p145"/>
          <p:cNvSpPr/>
          <p:nvPr/>
        </p:nvSpPr>
        <p:spPr>
          <a:xfrm flipH="1" rot="-5400000">
            <a:off x="904850" y="-919650"/>
            <a:ext cx="5161500" cy="7000800"/>
          </a:xfrm>
          <a:prstGeom prst="rect">
            <a:avLst/>
          </a:prstGeom>
          <a:gradFill>
            <a:gsLst>
              <a:gs pos="0">
                <a:srgbClr val="B7B7B7"/>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45"/>
          <p:cNvSpPr/>
          <p:nvPr/>
        </p:nvSpPr>
        <p:spPr>
          <a:xfrm>
            <a:off x="410325" y="1735050"/>
            <a:ext cx="5112000" cy="12519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First, we will look at the general structure you can use when answering common technical interview questions. We will look at examples that use this general structure and also use specific examples from Project 1.</a:t>
            </a:r>
            <a:endParaRPr/>
          </a:p>
        </p:txBody>
      </p:sp>
      <p:sp>
        <p:nvSpPr>
          <p:cNvPr id="2414" name="Google Shape;2414;p145"/>
          <p:cNvSpPr/>
          <p:nvPr/>
        </p:nvSpPr>
        <p:spPr>
          <a:xfrm>
            <a:off x="410325" y="3242800"/>
            <a:ext cx="5112000" cy="11181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t>Then, you will answer questions about your project as they relate to security domains that </a:t>
            </a:r>
            <a:r>
              <a:rPr lang="en"/>
              <a:t>align</a:t>
            </a:r>
            <a:r>
              <a:rPr lang="en"/>
              <a:t> with your career interests. </a:t>
            </a:r>
            <a:endParaRPr/>
          </a:p>
        </p:txBody>
      </p:sp>
      <p:sp>
        <p:nvSpPr>
          <p:cNvPr id="2415" name="Google Shape;2415;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Mock Interview Questions</a:t>
            </a:r>
            <a:endParaRPr/>
          </a:p>
        </p:txBody>
      </p:sp>
      <p:sp>
        <p:nvSpPr>
          <p:cNvPr id="2416" name="Google Shape;2416;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Over the next two classes, we will cover the following career </a:t>
            </a:r>
            <a:br>
              <a:rPr lang="en" sz="1600"/>
            </a:br>
            <a:r>
              <a:rPr lang="en" sz="1600"/>
              <a:t>prep skills that will help you get interviews and land jobs:</a:t>
            </a:r>
            <a:endParaRPr sz="1600"/>
          </a:p>
        </p:txBody>
      </p:sp>
      <p:sp>
        <p:nvSpPr>
          <p:cNvPr id="2417" name="Google Shape;2417;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418" name="Google Shape;2418;p145"/>
          <p:cNvCxnSpPr/>
          <p:nvPr/>
        </p:nvCxnSpPr>
        <p:spPr>
          <a:xfrm>
            <a:off x="274375" y="640080"/>
            <a:ext cx="591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pic>
        <p:nvPicPr>
          <p:cNvPr id="2423" name="Google Shape;2423;p146"/>
          <p:cNvPicPr preferRelativeResize="0"/>
          <p:nvPr/>
        </p:nvPicPr>
        <p:blipFill rotWithShape="1">
          <a:blip r:embed="rId3">
            <a:alphaModFix/>
          </a:blip>
          <a:srcRect b="0" l="8367" r="8375" t="0"/>
          <a:stretch/>
        </p:blipFill>
        <p:spPr>
          <a:xfrm>
            <a:off x="-12300" y="0"/>
            <a:ext cx="9168600" cy="5143326"/>
          </a:xfrm>
          <a:prstGeom prst="rect">
            <a:avLst/>
          </a:prstGeom>
          <a:noFill/>
          <a:ln>
            <a:noFill/>
          </a:ln>
        </p:spPr>
      </p:pic>
      <p:sp>
        <p:nvSpPr>
          <p:cNvPr id="2424" name="Google Shape;2424;p146"/>
          <p:cNvSpPr/>
          <p:nvPr/>
        </p:nvSpPr>
        <p:spPr>
          <a:xfrm flipH="1" rot="-5400000">
            <a:off x="904850" y="-919650"/>
            <a:ext cx="5161500" cy="7000800"/>
          </a:xfrm>
          <a:prstGeom prst="rect">
            <a:avLst/>
          </a:prstGeom>
          <a:gradFill>
            <a:gsLst>
              <a:gs pos="0">
                <a:srgbClr val="B7B7B7"/>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46"/>
          <p:cNvSpPr/>
          <p:nvPr/>
        </p:nvSpPr>
        <p:spPr>
          <a:xfrm>
            <a:off x="1358038" y="1452650"/>
            <a:ext cx="41643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6" name="Google Shape;2426;p146"/>
          <p:cNvGrpSpPr/>
          <p:nvPr/>
        </p:nvGrpSpPr>
        <p:grpSpPr>
          <a:xfrm>
            <a:off x="469500" y="1459800"/>
            <a:ext cx="776889" cy="621300"/>
            <a:chOff x="457200" y="1378813"/>
            <a:chExt cx="776889" cy="621300"/>
          </a:xfrm>
        </p:grpSpPr>
        <p:sp>
          <p:nvSpPr>
            <p:cNvPr id="2427" name="Google Shape;2427;p146"/>
            <p:cNvSpPr/>
            <p:nvPr/>
          </p:nvSpPr>
          <p:spPr>
            <a:xfrm>
              <a:off x="457200" y="1378813"/>
              <a:ext cx="695400" cy="6213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28" name="Google Shape;2428;p146"/>
            <p:cNvSpPr/>
            <p:nvPr/>
          </p:nvSpPr>
          <p:spPr>
            <a:xfrm rot="5400000">
              <a:off x="969614" y="1607625"/>
              <a:ext cx="340325" cy="188625"/>
            </a:xfrm>
            <a:prstGeom prst="flowChartExtra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9" name="Google Shape;2429;p146"/>
          <p:cNvGrpSpPr/>
          <p:nvPr/>
        </p:nvGrpSpPr>
        <p:grpSpPr>
          <a:xfrm>
            <a:off x="457200" y="2152525"/>
            <a:ext cx="776889" cy="621300"/>
            <a:chOff x="457200" y="1378813"/>
            <a:chExt cx="776889" cy="621300"/>
          </a:xfrm>
        </p:grpSpPr>
        <p:sp>
          <p:nvSpPr>
            <p:cNvPr id="2430" name="Google Shape;2430;p146"/>
            <p:cNvSpPr/>
            <p:nvPr/>
          </p:nvSpPr>
          <p:spPr>
            <a:xfrm>
              <a:off x="457200" y="1378813"/>
              <a:ext cx="695400" cy="621300"/>
            </a:xfrm>
            <a:prstGeom prst="roundRect">
              <a:avLst>
                <a:gd fmla="val 16667"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31" name="Google Shape;2431;p146"/>
            <p:cNvSpPr/>
            <p:nvPr/>
          </p:nvSpPr>
          <p:spPr>
            <a:xfrm rot="5400000">
              <a:off x="969614" y="1607625"/>
              <a:ext cx="340325" cy="188625"/>
            </a:xfrm>
            <a:prstGeom prst="flowChartExtract">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146"/>
          <p:cNvGrpSpPr/>
          <p:nvPr/>
        </p:nvGrpSpPr>
        <p:grpSpPr>
          <a:xfrm>
            <a:off x="457200" y="2845250"/>
            <a:ext cx="776889" cy="621300"/>
            <a:chOff x="457200" y="1378813"/>
            <a:chExt cx="776889" cy="621300"/>
          </a:xfrm>
        </p:grpSpPr>
        <p:sp>
          <p:nvSpPr>
            <p:cNvPr id="2433" name="Google Shape;2433;p146"/>
            <p:cNvSpPr/>
            <p:nvPr/>
          </p:nvSpPr>
          <p:spPr>
            <a:xfrm>
              <a:off x="457200" y="1378813"/>
              <a:ext cx="695400" cy="621300"/>
            </a:xfrm>
            <a:prstGeom prst="roundRect">
              <a:avLst>
                <a:gd fmla="val 16667" name="adj"/>
              </a:avLst>
            </a:prstGeom>
            <a:solidFill>
              <a:srgbClr val="17BA5D"/>
            </a:solidFill>
            <a:ln>
              <a:noFill/>
            </a:ln>
          </p:spPr>
          <p:txBody>
            <a:bodyPr anchorCtr="0" anchor="ctr" bIns="91425" lIns="91425" spcFirstLastPara="1" rIns="90300"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4" name="Google Shape;2434;p146"/>
            <p:cNvSpPr/>
            <p:nvPr/>
          </p:nvSpPr>
          <p:spPr>
            <a:xfrm rot="5400000">
              <a:off x="969614" y="1607625"/>
              <a:ext cx="340325" cy="188625"/>
            </a:xfrm>
            <a:prstGeom prst="flowChartExtract">
              <a:avLst/>
            </a:prstGeom>
            <a:solidFill>
              <a:srgbClr val="17BA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146"/>
          <p:cNvGrpSpPr/>
          <p:nvPr/>
        </p:nvGrpSpPr>
        <p:grpSpPr>
          <a:xfrm>
            <a:off x="457200" y="3542750"/>
            <a:ext cx="776889" cy="621300"/>
            <a:chOff x="457200" y="1378813"/>
            <a:chExt cx="776889" cy="621300"/>
          </a:xfrm>
        </p:grpSpPr>
        <p:sp>
          <p:nvSpPr>
            <p:cNvPr id="2436" name="Google Shape;2436;p146"/>
            <p:cNvSpPr/>
            <p:nvPr/>
          </p:nvSpPr>
          <p:spPr>
            <a:xfrm>
              <a:off x="457200" y="1378813"/>
              <a:ext cx="695400" cy="6213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37" name="Google Shape;2437;p146"/>
            <p:cNvSpPr/>
            <p:nvPr/>
          </p:nvSpPr>
          <p:spPr>
            <a:xfrm rot="5400000">
              <a:off x="969614" y="1607625"/>
              <a:ext cx="340325" cy="188625"/>
            </a:xfrm>
            <a:prstGeom prst="flowChartExtra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8" name="Google Shape;2438;p146"/>
          <p:cNvSpPr/>
          <p:nvPr/>
        </p:nvSpPr>
        <p:spPr>
          <a:xfrm>
            <a:off x="1352550" y="2154946"/>
            <a:ext cx="41643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46"/>
          <p:cNvSpPr/>
          <p:nvPr/>
        </p:nvSpPr>
        <p:spPr>
          <a:xfrm>
            <a:off x="1352550" y="2845257"/>
            <a:ext cx="41643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46"/>
          <p:cNvSpPr/>
          <p:nvPr/>
        </p:nvSpPr>
        <p:spPr>
          <a:xfrm>
            <a:off x="1352550" y="3537980"/>
            <a:ext cx="41643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146"/>
          <p:cNvGrpSpPr/>
          <p:nvPr/>
        </p:nvGrpSpPr>
        <p:grpSpPr>
          <a:xfrm>
            <a:off x="469500" y="4235475"/>
            <a:ext cx="776889" cy="621300"/>
            <a:chOff x="457200" y="1378813"/>
            <a:chExt cx="776889" cy="621300"/>
          </a:xfrm>
        </p:grpSpPr>
        <p:sp>
          <p:nvSpPr>
            <p:cNvPr id="2442" name="Google Shape;2442;p146"/>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43" name="Google Shape;2443;p146"/>
            <p:cNvSpPr/>
            <p:nvPr/>
          </p:nvSpPr>
          <p:spPr>
            <a:xfrm rot="5400000">
              <a:off x="969614" y="1607625"/>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4" name="Google Shape;2444;p146"/>
          <p:cNvSpPr/>
          <p:nvPr/>
        </p:nvSpPr>
        <p:spPr>
          <a:xfrm>
            <a:off x="1359364" y="4230702"/>
            <a:ext cx="41643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Responding to Technical Questions</a:t>
            </a:r>
            <a:endParaRPr/>
          </a:p>
        </p:txBody>
      </p:sp>
      <p:sp>
        <p:nvSpPr>
          <p:cNvPr id="2446" name="Google Shape;2446;p1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In this section, we will walk through the process of </a:t>
            </a:r>
            <a:endParaRPr sz="1600"/>
          </a:p>
          <a:p>
            <a:pPr indent="0" lvl="0" marL="0" rtl="0" algn="l">
              <a:spcBef>
                <a:spcPts val="0"/>
              </a:spcBef>
              <a:spcAft>
                <a:spcPts val="0"/>
              </a:spcAft>
              <a:buClr>
                <a:schemeClr val="dk1"/>
              </a:buClr>
              <a:buSzPts val="1100"/>
              <a:buFont typeface="Arial"/>
              <a:buNone/>
            </a:pPr>
            <a:r>
              <a:rPr lang="en" sz="1600"/>
              <a:t>answering technical interview questions.  </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
        <p:nvSpPr>
          <p:cNvPr id="2447" name="Google Shape;2447;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8" name="Google Shape;2448;p146"/>
          <p:cNvSpPr txBox="1"/>
          <p:nvPr>
            <p:ph idx="3" type="subTitle"/>
          </p:nvPr>
        </p:nvSpPr>
        <p:spPr>
          <a:xfrm>
            <a:off x="1525726" y="1471825"/>
            <a:ext cx="3823200" cy="606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Restate the Problem</a:t>
            </a:r>
            <a:endParaRPr/>
          </a:p>
        </p:txBody>
      </p:sp>
      <p:sp>
        <p:nvSpPr>
          <p:cNvPr id="2449" name="Google Shape;2449;p146"/>
          <p:cNvSpPr txBox="1"/>
          <p:nvPr>
            <p:ph idx="4" type="subTitle"/>
          </p:nvPr>
        </p:nvSpPr>
        <p:spPr>
          <a:xfrm>
            <a:off x="1520680" y="2157350"/>
            <a:ext cx="3823200" cy="606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Provide a Concrete Example Scenario</a:t>
            </a:r>
            <a:endParaRPr/>
          </a:p>
        </p:txBody>
      </p:sp>
      <p:sp>
        <p:nvSpPr>
          <p:cNvPr id="2450" name="Google Shape;2450;p146"/>
          <p:cNvSpPr txBox="1"/>
          <p:nvPr>
            <p:ph idx="5" type="subTitle"/>
          </p:nvPr>
        </p:nvSpPr>
        <p:spPr>
          <a:xfrm>
            <a:off x="1525757" y="2847663"/>
            <a:ext cx="3823200" cy="606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Explain the Solution Requirements</a:t>
            </a:r>
            <a:endParaRPr/>
          </a:p>
        </p:txBody>
      </p:sp>
      <p:sp>
        <p:nvSpPr>
          <p:cNvPr id="2451" name="Google Shape;2451;p146"/>
          <p:cNvSpPr txBox="1"/>
          <p:nvPr>
            <p:ph idx="6" type="subTitle"/>
          </p:nvPr>
        </p:nvSpPr>
        <p:spPr>
          <a:xfrm>
            <a:off x="1520628" y="3537963"/>
            <a:ext cx="3823200" cy="606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Explain the Solution Details</a:t>
            </a:r>
            <a:endParaRPr/>
          </a:p>
        </p:txBody>
      </p:sp>
      <p:sp>
        <p:nvSpPr>
          <p:cNvPr id="2452" name="Google Shape;2452;p146"/>
          <p:cNvSpPr txBox="1"/>
          <p:nvPr>
            <p:ph idx="7" type="subTitle"/>
          </p:nvPr>
        </p:nvSpPr>
        <p:spPr>
          <a:xfrm>
            <a:off x="1523192" y="4230700"/>
            <a:ext cx="3823200" cy="606900"/>
          </a:xfrm>
          <a:prstGeom prst="rect">
            <a:avLst/>
          </a:prstGeom>
        </p:spPr>
        <p:txBody>
          <a:bodyPr anchorCtr="0" anchor="ctr" bIns="91425" lIns="0" spcFirstLastPara="1" rIns="0" wrap="square" tIns="91425">
            <a:noAutofit/>
          </a:bodyPr>
          <a:lstStyle/>
          <a:p>
            <a:pPr indent="0" lvl="0" marL="0" rtl="0" algn="l">
              <a:spcBef>
                <a:spcPts val="0"/>
              </a:spcBef>
              <a:spcAft>
                <a:spcPts val="0"/>
              </a:spcAft>
              <a:buNone/>
            </a:pPr>
            <a:r>
              <a:rPr lang="en"/>
              <a:t>Identify Advantages/Disadvantages of the Solution</a:t>
            </a:r>
            <a:endParaRPr/>
          </a:p>
        </p:txBody>
      </p:sp>
      <p:cxnSp>
        <p:nvCxnSpPr>
          <p:cNvPr id="2453" name="Google Shape;2453;p146"/>
          <p:cNvCxnSpPr/>
          <p:nvPr/>
        </p:nvCxnSpPr>
        <p:spPr>
          <a:xfrm>
            <a:off x="274375" y="640080"/>
            <a:ext cx="5910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Sample Question</a:t>
            </a:r>
            <a:endParaRPr/>
          </a:p>
        </p:txBody>
      </p:sp>
      <p:sp>
        <p:nvSpPr>
          <p:cNvPr id="2459" name="Google Shape;2459;p147"/>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sz="2100"/>
              <a:t>“How would you control access to a cloud network?”</a:t>
            </a:r>
            <a:endParaRPr i="1" sz="2100"/>
          </a:p>
        </p:txBody>
      </p:sp>
      <p:sp>
        <p:nvSpPr>
          <p:cNvPr id="2460" name="Google Shape;2460;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461" name="Google Shape;2461;p147"/>
          <p:cNvGrpSpPr/>
          <p:nvPr/>
        </p:nvGrpSpPr>
        <p:grpSpPr>
          <a:xfrm>
            <a:off x="469500" y="1459800"/>
            <a:ext cx="776889" cy="621300"/>
            <a:chOff x="457200" y="1378813"/>
            <a:chExt cx="776889" cy="621300"/>
          </a:xfrm>
        </p:grpSpPr>
        <p:sp>
          <p:nvSpPr>
            <p:cNvPr id="2462" name="Google Shape;2462;p147"/>
            <p:cNvSpPr/>
            <p:nvPr/>
          </p:nvSpPr>
          <p:spPr>
            <a:xfrm>
              <a:off x="457200" y="1378813"/>
              <a:ext cx="695400" cy="6213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63" name="Google Shape;2463;p147"/>
            <p:cNvSpPr/>
            <p:nvPr/>
          </p:nvSpPr>
          <p:spPr>
            <a:xfrm rot="5400000">
              <a:off x="969614" y="1607625"/>
              <a:ext cx="340325" cy="188625"/>
            </a:xfrm>
            <a:prstGeom prst="flowChartExtra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4" name="Google Shape;2464;p147"/>
          <p:cNvSpPr/>
          <p:nvPr/>
        </p:nvSpPr>
        <p:spPr>
          <a:xfrm>
            <a:off x="1358059" y="1452650"/>
            <a:ext cx="72021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Restate the Problem</a:t>
            </a:r>
            <a:endParaRPr b="1" sz="1600">
              <a:latin typeface="Roboto"/>
              <a:ea typeface="Roboto"/>
              <a:cs typeface="Roboto"/>
              <a:sym typeface="Roboto"/>
            </a:endParaRPr>
          </a:p>
        </p:txBody>
      </p:sp>
      <p:sp>
        <p:nvSpPr>
          <p:cNvPr id="2465" name="Google Shape;2465;p147"/>
          <p:cNvSpPr/>
          <p:nvPr/>
        </p:nvSpPr>
        <p:spPr>
          <a:xfrm>
            <a:off x="469500" y="2841600"/>
            <a:ext cx="8243100" cy="1290600"/>
          </a:xfrm>
          <a:prstGeom prst="wedgeRoundRectCallout">
            <a:avLst>
              <a:gd fmla="val 40668" name="adj1"/>
              <a:gd fmla="val 68996" name="adj2"/>
              <a:gd fmla="val 0" name="adj3"/>
            </a:avLst>
          </a:prstGeom>
          <a:solidFill>
            <a:srgbClr val="F6B26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t>Example: </a:t>
            </a:r>
            <a:r>
              <a:rPr i="1" lang="en"/>
              <a:t>“It's important that organizations control access to a cloud network, especially since it has resources that only the engineering team should be able to access. In the interest of the Principle of Least Privilege, you want to make sure engineers can access it easily, but no one else can.”</a:t>
            </a:r>
            <a:endParaRPr i="1"/>
          </a:p>
        </p:txBody>
      </p:sp>
      <p:sp>
        <p:nvSpPr>
          <p:cNvPr id="2466" name="Google Shape;2466;p147"/>
          <p:cNvSpPr/>
          <p:nvPr/>
        </p:nvSpPr>
        <p:spPr>
          <a:xfrm>
            <a:off x="469499" y="2147125"/>
            <a:ext cx="8138100" cy="621300"/>
          </a:xfrm>
          <a:prstGeom prst="roundRect">
            <a:avLst>
              <a:gd fmla="val 16667" name="adj"/>
            </a:avLst>
          </a:prstGeom>
          <a:solidFill>
            <a:srgbClr val="FCE5C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When restating the question in your own words, add additional details to demonstrate you understand what is being asked and why.</a:t>
            </a:r>
            <a:endParaRPr sz="16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Sample Question</a:t>
            </a:r>
            <a:endParaRPr/>
          </a:p>
        </p:txBody>
      </p:sp>
      <p:sp>
        <p:nvSpPr>
          <p:cNvPr id="2472" name="Google Shape;2472;p148"/>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sz="2100"/>
              <a:t>“How would you control access to a cloud network?”</a:t>
            </a:r>
            <a:endParaRPr i="1" sz="2100"/>
          </a:p>
        </p:txBody>
      </p:sp>
      <p:sp>
        <p:nvSpPr>
          <p:cNvPr id="2473" name="Google Shape;2473;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474" name="Google Shape;2474;p148"/>
          <p:cNvGrpSpPr/>
          <p:nvPr/>
        </p:nvGrpSpPr>
        <p:grpSpPr>
          <a:xfrm>
            <a:off x="469500" y="1459800"/>
            <a:ext cx="776889" cy="621300"/>
            <a:chOff x="457200" y="1378813"/>
            <a:chExt cx="776889" cy="621300"/>
          </a:xfrm>
        </p:grpSpPr>
        <p:sp>
          <p:nvSpPr>
            <p:cNvPr id="2475" name="Google Shape;2475;p148"/>
            <p:cNvSpPr/>
            <p:nvPr/>
          </p:nvSpPr>
          <p:spPr>
            <a:xfrm>
              <a:off x="457200" y="1378813"/>
              <a:ext cx="695400" cy="621300"/>
            </a:xfrm>
            <a:prstGeom prst="roundRect">
              <a:avLst>
                <a:gd fmla="val 16667" name="adj"/>
              </a:avLst>
            </a:prstGeom>
            <a:solidFill>
              <a:srgbClr val="85200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76" name="Google Shape;2476;p148"/>
            <p:cNvSpPr/>
            <p:nvPr/>
          </p:nvSpPr>
          <p:spPr>
            <a:xfrm rot="5400000">
              <a:off x="969614" y="1607625"/>
              <a:ext cx="340325" cy="188625"/>
            </a:xfrm>
            <a:prstGeom prst="flowChartExtract">
              <a:avLst/>
            </a:pr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7" name="Google Shape;2477;p148"/>
          <p:cNvSpPr/>
          <p:nvPr/>
        </p:nvSpPr>
        <p:spPr>
          <a:xfrm>
            <a:off x="1358059" y="1452650"/>
            <a:ext cx="72021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Provide a Concrete Example Scenario</a:t>
            </a:r>
            <a:endParaRPr b="1" sz="1600">
              <a:latin typeface="Roboto"/>
              <a:ea typeface="Roboto"/>
              <a:cs typeface="Roboto"/>
              <a:sym typeface="Roboto"/>
            </a:endParaRPr>
          </a:p>
        </p:txBody>
      </p:sp>
      <p:sp>
        <p:nvSpPr>
          <p:cNvPr id="2478" name="Google Shape;2478;p148"/>
          <p:cNvSpPr/>
          <p:nvPr/>
        </p:nvSpPr>
        <p:spPr>
          <a:xfrm>
            <a:off x="469500" y="2992900"/>
            <a:ext cx="8243100" cy="1473000"/>
          </a:xfrm>
          <a:prstGeom prst="wedgeRoundRectCallout">
            <a:avLst>
              <a:gd fmla="val 40668" name="adj1"/>
              <a:gd fmla="val 68996" name="adj2"/>
              <a:gd fmla="val 0" name="adj3"/>
            </a:avLst>
          </a:prstGeom>
          <a:solidFill>
            <a:srgbClr val="CC412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rPr>
              <a:t>Example: </a:t>
            </a:r>
            <a:r>
              <a:rPr i="1" lang="en">
                <a:solidFill>
                  <a:srgbClr val="FFFFFF"/>
                </a:solidFill>
              </a:rPr>
              <a:t>“I</a:t>
            </a:r>
            <a:r>
              <a:rPr i="1" lang="en">
                <a:solidFill>
                  <a:srgbClr val="FFFFFF"/>
                </a:solidFill>
              </a:rPr>
              <a:t>n Project 1 of my Cybersecurity boot camp, we solved an almost  identical problem. In that project, we deployed a virtual network containing several VMs to Azure, which only we and our instructional team were supposed to be able to access. Just as an organization would limit cloud network access to only engineers, we had to implement remote access controls limiting access to only a handful of authorized individuals.</a:t>
            </a:r>
            <a:r>
              <a:rPr i="1" lang="en">
                <a:solidFill>
                  <a:srgbClr val="FFFFFF"/>
                </a:solidFill>
              </a:rPr>
              <a:t>”</a:t>
            </a:r>
            <a:endParaRPr i="1">
              <a:solidFill>
                <a:srgbClr val="FFFFFF"/>
              </a:solidFill>
            </a:endParaRPr>
          </a:p>
        </p:txBody>
      </p:sp>
      <p:sp>
        <p:nvSpPr>
          <p:cNvPr id="2479" name="Google Shape;2479;p148"/>
          <p:cNvSpPr/>
          <p:nvPr/>
        </p:nvSpPr>
        <p:spPr>
          <a:xfrm>
            <a:off x="469500" y="2147125"/>
            <a:ext cx="8138100" cy="739500"/>
          </a:xfrm>
          <a:prstGeom prst="roundRect">
            <a:avLst>
              <a:gd fmla="val 16667" name="adj"/>
            </a:avLst>
          </a:prstGeom>
          <a:solidFill>
            <a:srgbClr val="E6B8A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the parameters of the question to create an example scenario of the problem you just restated. This makes the problem easier to talk through and further demonstrates your experience with the topic. </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Sample Question</a:t>
            </a:r>
            <a:endParaRPr/>
          </a:p>
        </p:txBody>
      </p:sp>
      <p:sp>
        <p:nvSpPr>
          <p:cNvPr id="2485" name="Google Shape;2485;p149"/>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sz="2100"/>
              <a:t>“How would you control access to a cloud network?”</a:t>
            </a:r>
            <a:endParaRPr i="1" sz="2100"/>
          </a:p>
        </p:txBody>
      </p:sp>
      <p:sp>
        <p:nvSpPr>
          <p:cNvPr id="2486" name="Google Shape;2486;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487" name="Google Shape;2487;p149"/>
          <p:cNvGrpSpPr/>
          <p:nvPr/>
        </p:nvGrpSpPr>
        <p:grpSpPr>
          <a:xfrm>
            <a:off x="469500" y="1459800"/>
            <a:ext cx="776889" cy="621300"/>
            <a:chOff x="457200" y="1378813"/>
            <a:chExt cx="776889" cy="621300"/>
          </a:xfrm>
        </p:grpSpPr>
        <p:sp>
          <p:nvSpPr>
            <p:cNvPr id="2488" name="Google Shape;2488;p149"/>
            <p:cNvSpPr/>
            <p:nvPr/>
          </p:nvSpPr>
          <p:spPr>
            <a:xfrm>
              <a:off x="457200" y="1378813"/>
              <a:ext cx="695400" cy="621300"/>
            </a:xfrm>
            <a:prstGeom prst="round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89" name="Google Shape;2489;p149"/>
            <p:cNvSpPr/>
            <p:nvPr/>
          </p:nvSpPr>
          <p:spPr>
            <a:xfrm rot="5400000">
              <a:off x="969614" y="1607625"/>
              <a:ext cx="340325" cy="188625"/>
            </a:xfrm>
            <a:prstGeom prst="flowChartExtra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0" name="Google Shape;2490;p149"/>
          <p:cNvSpPr/>
          <p:nvPr/>
        </p:nvSpPr>
        <p:spPr>
          <a:xfrm>
            <a:off x="1358059" y="1452650"/>
            <a:ext cx="72021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Explain the Solution Requirements</a:t>
            </a:r>
            <a:endParaRPr b="1" sz="1600">
              <a:latin typeface="Roboto"/>
              <a:ea typeface="Roboto"/>
              <a:cs typeface="Roboto"/>
              <a:sym typeface="Roboto"/>
            </a:endParaRPr>
          </a:p>
        </p:txBody>
      </p:sp>
      <p:sp>
        <p:nvSpPr>
          <p:cNvPr id="2491" name="Google Shape;2491;p149"/>
          <p:cNvSpPr/>
          <p:nvPr/>
        </p:nvSpPr>
        <p:spPr>
          <a:xfrm>
            <a:off x="469500" y="2992900"/>
            <a:ext cx="8243100" cy="1802700"/>
          </a:xfrm>
          <a:prstGeom prst="wedgeRoundRectCallout">
            <a:avLst>
              <a:gd fmla="val 45793" name="adj1"/>
              <a:gd fmla="val 61888" name="adj2"/>
              <a:gd fmla="val 0" name="adj3"/>
            </a:avLst>
          </a:prstGeom>
          <a:solidFill>
            <a:srgbClr val="3876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br>
              <a:rPr b="1" lang="en">
                <a:solidFill>
                  <a:srgbClr val="FFFFFF"/>
                </a:solidFill>
              </a:rPr>
            </a:br>
            <a:r>
              <a:rPr b="1" lang="en">
                <a:solidFill>
                  <a:srgbClr val="FFFFFF"/>
                </a:solidFill>
              </a:rPr>
              <a:t>Example: </a:t>
            </a:r>
            <a:r>
              <a:rPr i="1" lang="en">
                <a:solidFill>
                  <a:srgbClr val="FFFFFF"/>
                </a:solidFill>
              </a:rPr>
              <a:t>“</a:t>
            </a:r>
            <a:r>
              <a:rPr i="1" lang="en">
                <a:solidFill>
                  <a:srgbClr val="FFFFFF"/>
                </a:solidFill>
              </a:rPr>
              <a:t>After deploying the network, I first had to configure a Network Security Group (NSG) around the whole subnet. This blocked traffic from all IP addresses, except for mine, my partners', and my instructors'. This NSG allowed inbound access to only one machine on the internal network, called the Jump Box. </a:t>
            </a:r>
            <a:r>
              <a:rPr b="1" i="1" lang="en">
                <a:solidFill>
                  <a:srgbClr val="FFFFFF"/>
                </a:solidFill>
              </a:rPr>
              <a:t>Then</a:t>
            </a:r>
            <a:r>
              <a:rPr i="1" lang="en">
                <a:solidFill>
                  <a:srgbClr val="FFFFFF"/>
                </a:solidFill>
              </a:rPr>
              <a:t>, I configured additional NSGs on the VMs within the subnet. This allowed connections only between the jump box and other local IP addresses. </a:t>
            </a:r>
            <a:r>
              <a:rPr b="1" i="1" lang="en">
                <a:solidFill>
                  <a:srgbClr val="FFFFFF"/>
                </a:solidFill>
              </a:rPr>
              <a:t>Finally</a:t>
            </a:r>
            <a:r>
              <a:rPr i="1" lang="en">
                <a:solidFill>
                  <a:srgbClr val="FFFFFF"/>
                </a:solidFill>
              </a:rPr>
              <a:t>, I forced the use of SSH keys to eliminate vulnerability to password-based brute-force.”</a:t>
            </a:r>
            <a:endParaRPr i="1">
              <a:solidFill>
                <a:srgbClr val="FFFFFF"/>
              </a:solidFill>
            </a:endParaRPr>
          </a:p>
          <a:p>
            <a:pPr indent="0" lvl="0" marL="0" rtl="0" algn="l">
              <a:spcBef>
                <a:spcPts val="0"/>
              </a:spcBef>
              <a:spcAft>
                <a:spcPts val="0"/>
              </a:spcAft>
              <a:buNone/>
            </a:pPr>
            <a:r>
              <a:t/>
            </a:r>
            <a:endParaRPr i="1">
              <a:solidFill>
                <a:srgbClr val="FFFFFF"/>
              </a:solidFill>
            </a:endParaRPr>
          </a:p>
        </p:txBody>
      </p:sp>
      <p:sp>
        <p:nvSpPr>
          <p:cNvPr id="2492" name="Google Shape;2492;p149"/>
          <p:cNvSpPr/>
          <p:nvPr/>
        </p:nvSpPr>
        <p:spPr>
          <a:xfrm>
            <a:off x="469500" y="2147125"/>
            <a:ext cx="8138100" cy="739500"/>
          </a:xfrm>
          <a:prstGeom prst="roundRect">
            <a:avLst>
              <a:gd fmla="val 16667" name="adj"/>
            </a:avLst>
          </a:prstGeom>
          <a:solidFill>
            <a:srgbClr val="D9EAD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Before explaining the details of your solution, explain the high level actions taken at each step and explain what they accomplished.</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1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Sample Question</a:t>
            </a:r>
            <a:endParaRPr/>
          </a:p>
        </p:txBody>
      </p:sp>
      <p:sp>
        <p:nvSpPr>
          <p:cNvPr id="2498" name="Google Shape;2498;p150"/>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sz="2100"/>
              <a:t>“How would you control access to a cloud network?”</a:t>
            </a:r>
            <a:endParaRPr i="1" sz="2100"/>
          </a:p>
        </p:txBody>
      </p:sp>
      <p:sp>
        <p:nvSpPr>
          <p:cNvPr id="2499" name="Google Shape;2499;p1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500" name="Google Shape;2500;p150"/>
          <p:cNvGrpSpPr/>
          <p:nvPr/>
        </p:nvGrpSpPr>
        <p:grpSpPr>
          <a:xfrm>
            <a:off x="469500" y="1459800"/>
            <a:ext cx="776889" cy="621300"/>
            <a:chOff x="457200" y="1378813"/>
            <a:chExt cx="776889" cy="621300"/>
          </a:xfrm>
        </p:grpSpPr>
        <p:sp>
          <p:nvSpPr>
            <p:cNvPr id="2501" name="Google Shape;2501;p150"/>
            <p:cNvSpPr/>
            <p:nvPr/>
          </p:nvSpPr>
          <p:spPr>
            <a:xfrm>
              <a:off x="457200" y="1378813"/>
              <a:ext cx="695400" cy="621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02" name="Google Shape;2502;p150"/>
            <p:cNvSpPr/>
            <p:nvPr/>
          </p:nvSpPr>
          <p:spPr>
            <a:xfrm rot="5400000">
              <a:off x="969614" y="1607625"/>
              <a:ext cx="340325" cy="188625"/>
            </a:xfrm>
            <a:prstGeom prst="flowChartExtra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3" name="Google Shape;2503;p150"/>
          <p:cNvSpPr/>
          <p:nvPr/>
        </p:nvSpPr>
        <p:spPr>
          <a:xfrm>
            <a:off x="1358059" y="1452650"/>
            <a:ext cx="72021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Identify Advantages and Disadvantages</a:t>
            </a:r>
            <a:endParaRPr b="1" sz="1600">
              <a:latin typeface="Roboto"/>
              <a:ea typeface="Roboto"/>
              <a:cs typeface="Roboto"/>
              <a:sym typeface="Roboto"/>
            </a:endParaRPr>
          </a:p>
        </p:txBody>
      </p:sp>
      <p:sp>
        <p:nvSpPr>
          <p:cNvPr id="2504" name="Google Shape;2504;p150"/>
          <p:cNvSpPr/>
          <p:nvPr/>
        </p:nvSpPr>
        <p:spPr>
          <a:xfrm>
            <a:off x="469500" y="2992900"/>
            <a:ext cx="8243100" cy="1802700"/>
          </a:xfrm>
          <a:prstGeom prst="wedgeRoundRectCallout">
            <a:avLst>
              <a:gd fmla="val 45793" name="adj1"/>
              <a:gd fmla="val 61888" name="adj2"/>
              <a:gd fmla="val 0" name="adj3"/>
            </a:avLst>
          </a:prstGeom>
          <a:solidFill>
            <a:srgbClr val="0B539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br>
              <a:rPr b="1" lang="en">
                <a:solidFill>
                  <a:srgbClr val="FFFFFF"/>
                </a:solidFill>
              </a:rPr>
            </a:br>
            <a:r>
              <a:rPr b="1" lang="en">
                <a:solidFill>
                  <a:srgbClr val="FFFFFF"/>
                </a:solidFill>
              </a:rPr>
              <a:t>Example: </a:t>
            </a:r>
            <a:r>
              <a:rPr i="1" lang="en">
                <a:solidFill>
                  <a:srgbClr val="FFFFFF"/>
                </a:solidFill>
              </a:rPr>
              <a:t>“This solution worked well for my project because it ensured only the selected users have access. However, it is difficult to maintain and scale because it requires updating the NSG every time a new user requires access to the network. In addition, securely using SSH keys can be tricky in the long-run. An alternative solution that addresses these shortcomings would be implementing a VPN gateway to the private network. This would allow us to manage and monitor users more safely and scalably.”</a:t>
            </a:r>
            <a:endParaRPr i="1">
              <a:solidFill>
                <a:srgbClr val="FFFFFF"/>
              </a:solidFill>
            </a:endParaRPr>
          </a:p>
          <a:p>
            <a:pPr indent="0" lvl="0" marL="0" rtl="0" algn="l">
              <a:spcBef>
                <a:spcPts val="0"/>
              </a:spcBef>
              <a:spcAft>
                <a:spcPts val="0"/>
              </a:spcAft>
              <a:buNone/>
            </a:pPr>
            <a:r>
              <a:t/>
            </a:r>
            <a:endParaRPr i="1">
              <a:solidFill>
                <a:srgbClr val="FFFFFF"/>
              </a:solidFill>
            </a:endParaRPr>
          </a:p>
        </p:txBody>
      </p:sp>
      <p:sp>
        <p:nvSpPr>
          <p:cNvPr id="2505" name="Google Shape;2505;p150"/>
          <p:cNvSpPr/>
          <p:nvPr/>
        </p:nvSpPr>
        <p:spPr>
          <a:xfrm>
            <a:off x="469500" y="2147125"/>
            <a:ext cx="8138100" cy="739500"/>
          </a:xfrm>
          <a:prstGeom prst="roundRect">
            <a:avLst>
              <a:gd fmla="val 16667" name="adj"/>
            </a:avLst>
          </a:prstGeom>
          <a:solidFill>
            <a:srgbClr val="C9DA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Point out why your solution works in general. Then acknowledge any potential shortcomings and how you would address them.</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Sample Question</a:t>
            </a:r>
            <a:endParaRPr/>
          </a:p>
        </p:txBody>
      </p:sp>
      <p:sp>
        <p:nvSpPr>
          <p:cNvPr id="2511" name="Google Shape;2511;p151"/>
          <p:cNvSpPr txBox="1"/>
          <p:nvPr>
            <p:ph idx="1" type="subTitle"/>
          </p:nvPr>
        </p:nvSpPr>
        <p:spPr>
          <a:xfrm>
            <a:off x="0" y="675975"/>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sz="2100"/>
              <a:t>“How would you control access to a cloud network?”</a:t>
            </a:r>
            <a:endParaRPr i="1" sz="2100"/>
          </a:p>
        </p:txBody>
      </p:sp>
      <p:sp>
        <p:nvSpPr>
          <p:cNvPr id="2512" name="Google Shape;2512;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pSp>
        <p:nvGrpSpPr>
          <p:cNvPr id="2513" name="Google Shape;2513;p151"/>
          <p:cNvGrpSpPr/>
          <p:nvPr/>
        </p:nvGrpSpPr>
        <p:grpSpPr>
          <a:xfrm>
            <a:off x="469500" y="1459800"/>
            <a:ext cx="776889" cy="621300"/>
            <a:chOff x="457200" y="1378813"/>
            <a:chExt cx="776889" cy="621300"/>
          </a:xfrm>
        </p:grpSpPr>
        <p:sp>
          <p:nvSpPr>
            <p:cNvPr id="2514" name="Google Shape;2514;p151"/>
            <p:cNvSpPr/>
            <p:nvPr/>
          </p:nvSpPr>
          <p:spPr>
            <a:xfrm>
              <a:off x="457200" y="1378813"/>
              <a:ext cx="695400" cy="621300"/>
            </a:xfrm>
            <a:prstGeom prst="roundRect">
              <a:avLst>
                <a:gd fmla="val 16667" name="adj"/>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15" name="Google Shape;2515;p151"/>
            <p:cNvSpPr/>
            <p:nvPr/>
          </p:nvSpPr>
          <p:spPr>
            <a:xfrm rot="5400000">
              <a:off x="969614" y="1607625"/>
              <a:ext cx="340325" cy="188625"/>
            </a:xfrm>
            <a:prstGeom prst="flowChartExtract">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6" name="Google Shape;2516;p151"/>
          <p:cNvSpPr/>
          <p:nvPr/>
        </p:nvSpPr>
        <p:spPr>
          <a:xfrm>
            <a:off x="1358059" y="1452650"/>
            <a:ext cx="72021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Roboto"/>
                <a:ea typeface="Roboto"/>
                <a:cs typeface="Roboto"/>
                <a:sym typeface="Roboto"/>
              </a:rPr>
              <a:t>Explain the Solution Details</a:t>
            </a:r>
            <a:endParaRPr b="1" sz="1600">
              <a:latin typeface="Roboto"/>
              <a:ea typeface="Roboto"/>
              <a:cs typeface="Roboto"/>
              <a:sym typeface="Roboto"/>
            </a:endParaRPr>
          </a:p>
        </p:txBody>
      </p:sp>
      <p:sp>
        <p:nvSpPr>
          <p:cNvPr id="2517" name="Google Shape;2517;p151"/>
          <p:cNvSpPr/>
          <p:nvPr/>
        </p:nvSpPr>
        <p:spPr>
          <a:xfrm>
            <a:off x="469500" y="2992900"/>
            <a:ext cx="8243100" cy="1802700"/>
          </a:xfrm>
          <a:prstGeom prst="wedgeRoundRectCallout">
            <a:avLst>
              <a:gd fmla="val 45793" name="adj1"/>
              <a:gd fmla="val 61888" name="adj2"/>
              <a:gd fmla="val 0" name="adj3"/>
            </a:avLst>
          </a:prstGeom>
          <a:solidFill>
            <a:srgbClr val="351C7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br>
              <a:rPr b="1" lang="en">
                <a:solidFill>
                  <a:srgbClr val="FFFFFF"/>
                </a:solidFill>
              </a:rPr>
            </a:br>
            <a:r>
              <a:rPr b="1" lang="en">
                <a:solidFill>
                  <a:srgbClr val="FFFFFF"/>
                </a:solidFill>
              </a:rPr>
              <a:t>Example: </a:t>
            </a:r>
            <a:r>
              <a:rPr i="1" lang="en">
                <a:solidFill>
                  <a:srgbClr val="FFFFFF"/>
                </a:solidFill>
              </a:rPr>
              <a:t>“</a:t>
            </a:r>
            <a:r>
              <a:rPr i="1" lang="en">
                <a:solidFill>
                  <a:srgbClr val="FFFFFF"/>
                </a:solidFill>
              </a:rPr>
              <a:t>To configure access controls around the entire subnet, I created an NSG with the following ruleset: [Omitted…] These rules allow access to the jump box from only the specified IP addresses specified. </a:t>
            </a:r>
            <a:r>
              <a:rPr b="1" i="1" lang="en">
                <a:solidFill>
                  <a:srgbClr val="FFFFFF"/>
                </a:solidFill>
              </a:rPr>
              <a:t>Then</a:t>
            </a:r>
            <a:r>
              <a:rPr i="1" lang="en">
                <a:solidFill>
                  <a:srgbClr val="FFFFFF"/>
                </a:solidFill>
              </a:rPr>
              <a:t>, to configure access controls within the subnet, I created NSGs with the following ruleset: […] These rules allow the VMs within the network to communicate only with each other and with the jump box. To force the use of SSH keys, I modified the following configurations in the VMs on the network: [...] This ensures that password brute-force attacks will always fail.</a:t>
            </a:r>
            <a:endParaRPr i="1">
              <a:solidFill>
                <a:srgbClr val="FFFFFF"/>
              </a:solidFill>
            </a:endParaRPr>
          </a:p>
          <a:p>
            <a:pPr indent="0" lvl="0" marL="0" rtl="0" algn="l">
              <a:spcBef>
                <a:spcPts val="0"/>
              </a:spcBef>
              <a:spcAft>
                <a:spcPts val="0"/>
              </a:spcAft>
              <a:buNone/>
            </a:pPr>
            <a:r>
              <a:t/>
            </a:r>
            <a:endParaRPr i="1">
              <a:solidFill>
                <a:srgbClr val="FFFFFF"/>
              </a:solidFill>
            </a:endParaRPr>
          </a:p>
        </p:txBody>
      </p:sp>
      <p:sp>
        <p:nvSpPr>
          <p:cNvPr id="2518" name="Google Shape;2518;p151"/>
          <p:cNvSpPr/>
          <p:nvPr/>
        </p:nvSpPr>
        <p:spPr>
          <a:xfrm>
            <a:off x="469500" y="2147125"/>
            <a:ext cx="8138100" cy="739500"/>
          </a:xfrm>
          <a:prstGeom prst="roundRect">
            <a:avLst>
              <a:gd fmla="val 16667" name="adj"/>
            </a:avLst>
          </a:prstGeom>
          <a:solidFill>
            <a:srgbClr val="D9D2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Now that you laid out the high level steps and reflected on the pros and cons, use this time to explain the specifics of how you would implement the solution. The examples below are abbreviated for brevity, but real answers would typically include considerably more detail.</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 Project Communication and Further Exploration</a:t>
            </a:r>
            <a:endParaRPr/>
          </a:p>
        </p:txBody>
      </p:sp>
      <p:sp>
        <p:nvSpPr>
          <p:cNvPr id="2524" name="Google Shape;2524;p1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the rest of the allotted project time, you will have the ability to focus on any of the following </a:t>
            </a:r>
            <a:r>
              <a:rPr lang="en"/>
              <a:t>activities</a:t>
            </a:r>
            <a:r>
              <a:rPr lang="en"/>
              <a:t>: </a:t>
            </a:r>
            <a:endParaRPr/>
          </a:p>
        </p:txBody>
      </p:sp>
      <p:sp>
        <p:nvSpPr>
          <p:cNvPr id="2525" name="Google Shape;2525;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26" name="Google Shape;2526;p152"/>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Finalize the network diagram you began during the cloud security week.</a:t>
            </a:r>
            <a:endParaRPr/>
          </a:p>
        </p:txBody>
      </p:sp>
      <p:sp>
        <p:nvSpPr>
          <p:cNvPr id="2527" name="Google Shape;2527;p152"/>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Draft a README explaining what you've built.</a:t>
            </a:r>
            <a:endParaRPr/>
          </a:p>
        </p:txBody>
      </p:sp>
      <p:sp>
        <p:nvSpPr>
          <p:cNvPr id="2528" name="Google Shape;2528;p152"/>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Answer mock interview questions.</a:t>
            </a:r>
            <a:endParaRPr/>
          </a:p>
        </p:txBody>
      </p:sp>
      <p:sp>
        <p:nvSpPr>
          <p:cNvPr id="2529" name="Google Shape;2529;p152"/>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Continue exploring Kibana’s features.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15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Remaining</a:t>
            </a:r>
            <a:r>
              <a:rPr lang="en"/>
              <a:t> Class Time</a:t>
            </a:r>
            <a:endParaRPr/>
          </a:p>
        </p:txBody>
      </p:sp>
      <p:sp>
        <p:nvSpPr>
          <p:cNvPr id="2535" name="Google Shape;2535;p1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36" name="Google Shape;2536;p15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100"/>
              <a:t>Day 3 Activity: </a:t>
            </a:r>
            <a:r>
              <a:rPr lang="en" sz="2100"/>
              <a:t>Project Communication and Further Exploration</a:t>
            </a:r>
            <a:endParaRPr sz="2100"/>
          </a:p>
          <a:p>
            <a:pPr indent="0" lvl="0" marL="0" rtl="0" algn="l">
              <a:spcBef>
                <a:spcPts val="0"/>
              </a:spcBef>
              <a:spcAft>
                <a:spcPts val="0"/>
              </a:spcAft>
              <a:buNone/>
            </a:pPr>
            <a:r>
              <a:t/>
            </a:r>
            <a:endParaRPr sz="1200"/>
          </a:p>
          <a:p>
            <a:pPr indent="0" lvl="0" marL="0" rtl="0" algn="l">
              <a:spcBef>
                <a:spcPts val="0"/>
              </a:spcBef>
              <a:spcAft>
                <a:spcPts val="0"/>
              </a:spcAft>
              <a:buNone/>
            </a:pPr>
            <a:r>
              <a:rPr lang="en" sz="1800"/>
              <a:t>You will be provided four supplemental activity files. </a:t>
            </a:r>
            <a:endParaRPr sz="1800"/>
          </a:p>
          <a:p>
            <a:pPr indent="-330200" lvl="0" marL="457200" rtl="0" algn="l">
              <a:lnSpc>
                <a:spcPct val="115000"/>
              </a:lnSpc>
              <a:spcBef>
                <a:spcPts val="1000"/>
              </a:spcBef>
              <a:spcAft>
                <a:spcPts val="0"/>
              </a:spcAft>
              <a:buSzPts val="1600"/>
              <a:buFont typeface="Roboto Light"/>
              <a:buChar char="●"/>
            </a:pPr>
            <a:r>
              <a:rPr lang="en" sz="1600">
                <a:latin typeface="Roboto Light"/>
                <a:ea typeface="Roboto Light"/>
                <a:cs typeface="Roboto Light"/>
                <a:sym typeface="Roboto Light"/>
              </a:rPr>
              <a:t>Additional Kibana Exploration</a:t>
            </a:r>
            <a:endParaRPr sz="1600">
              <a:latin typeface="Roboto Light"/>
              <a:ea typeface="Roboto Light"/>
              <a:cs typeface="Roboto Light"/>
              <a:sym typeface="Roboto Light"/>
            </a:endParaRPr>
          </a:p>
          <a:p>
            <a:pPr indent="-330200" lvl="0" marL="457200" rtl="0" algn="l">
              <a:lnSpc>
                <a:spcPct val="115000"/>
              </a:lnSpc>
              <a:spcBef>
                <a:spcPts val="0"/>
              </a:spcBef>
              <a:spcAft>
                <a:spcPts val="0"/>
              </a:spcAft>
              <a:buSzPts val="1600"/>
              <a:buFont typeface="Roboto Light"/>
              <a:buChar char="●"/>
            </a:pPr>
            <a:r>
              <a:rPr lang="en" sz="1600">
                <a:latin typeface="Roboto Light"/>
                <a:ea typeface="Roboto Light"/>
                <a:cs typeface="Roboto Light"/>
                <a:sym typeface="Roboto Light"/>
              </a:rPr>
              <a:t>Network Diagram (Part of homework)</a:t>
            </a:r>
            <a:endParaRPr sz="1600">
              <a:latin typeface="Roboto Light"/>
              <a:ea typeface="Roboto Light"/>
              <a:cs typeface="Roboto Light"/>
              <a:sym typeface="Roboto Light"/>
            </a:endParaRPr>
          </a:p>
          <a:p>
            <a:pPr indent="-330200" lvl="0" marL="457200" rtl="0" algn="l">
              <a:lnSpc>
                <a:spcPct val="115000"/>
              </a:lnSpc>
              <a:spcBef>
                <a:spcPts val="0"/>
              </a:spcBef>
              <a:spcAft>
                <a:spcPts val="0"/>
              </a:spcAft>
              <a:buSzPts val="1600"/>
              <a:buFont typeface="Roboto Light"/>
              <a:buChar char="●"/>
            </a:pPr>
            <a:r>
              <a:rPr lang="en" sz="1600">
                <a:latin typeface="Roboto Light"/>
                <a:ea typeface="Roboto Light"/>
                <a:cs typeface="Roboto Light"/>
                <a:sym typeface="Roboto Light"/>
              </a:rPr>
              <a:t>Project Readme (Part of Homework)</a:t>
            </a:r>
            <a:endParaRPr sz="1600">
              <a:latin typeface="Roboto Light"/>
              <a:ea typeface="Roboto Light"/>
              <a:cs typeface="Roboto Light"/>
              <a:sym typeface="Roboto Light"/>
            </a:endParaRPr>
          </a:p>
          <a:p>
            <a:pPr indent="-330200" lvl="0" marL="457200" rtl="0" algn="l">
              <a:lnSpc>
                <a:spcPct val="115000"/>
              </a:lnSpc>
              <a:spcBef>
                <a:spcPts val="0"/>
              </a:spcBef>
              <a:spcAft>
                <a:spcPts val="0"/>
              </a:spcAft>
              <a:buSzPts val="1600"/>
              <a:buFont typeface="Roboto Light"/>
              <a:buChar char="●"/>
            </a:pPr>
            <a:r>
              <a:rPr lang="en" sz="1600">
                <a:latin typeface="Roboto Light"/>
                <a:ea typeface="Roboto Light"/>
                <a:cs typeface="Roboto Light"/>
                <a:sym typeface="Roboto Light"/>
              </a:rPr>
              <a:t>Interview Responses</a:t>
            </a:r>
            <a:endParaRPr sz="1600">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Homework </a:t>
            </a:r>
            <a:endParaRPr/>
          </a:p>
        </p:txBody>
      </p:sp>
      <p:sp>
        <p:nvSpPr>
          <p:cNvPr id="2542" name="Google Shape;2542;p154"/>
          <p:cNvSpPr txBox="1"/>
          <p:nvPr>
            <p:ph idx="1" type="subTitle"/>
          </p:nvPr>
        </p:nvSpPr>
        <p:spPr>
          <a:xfrm>
            <a:off x="0" y="675975"/>
            <a:ext cx="9144000" cy="6069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solidFill>
                  <a:srgbClr val="24292E"/>
                </a:solidFill>
                <a:highlight>
                  <a:srgbClr val="FFFFFF"/>
                </a:highlight>
              </a:rPr>
              <a:t>Create a GitHub repository where you will save your project files and the README. You can use this repo to easily share the following with </a:t>
            </a:r>
            <a:r>
              <a:rPr lang="en" sz="1600">
                <a:solidFill>
                  <a:srgbClr val="24292E"/>
                </a:solidFill>
                <a:highlight>
                  <a:srgbClr val="FFFFFF"/>
                </a:highlight>
              </a:rPr>
              <a:t>colleagues and employers: </a:t>
            </a:r>
            <a:r>
              <a:rPr lang="en" sz="1600">
                <a:solidFill>
                  <a:srgbClr val="24292E"/>
                </a:solidFill>
                <a:highlight>
                  <a:srgbClr val="FFFFFF"/>
                </a:highlight>
              </a:rPr>
              <a:t> </a:t>
            </a:r>
            <a:endParaRPr sz="1600"/>
          </a:p>
        </p:txBody>
      </p:sp>
      <p:sp>
        <p:nvSpPr>
          <p:cNvPr id="2543" name="Google Shape;2543;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544" name="Google Shape;2544;p154"/>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Network diagram</a:t>
            </a:r>
            <a:endParaRPr/>
          </a:p>
        </p:txBody>
      </p:sp>
      <p:sp>
        <p:nvSpPr>
          <p:cNvPr id="2545" name="Google Shape;2545;p154"/>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Description of the deployment</a:t>
            </a:r>
            <a:endParaRPr/>
          </a:p>
        </p:txBody>
      </p:sp>
      <p:sp>
        <p:nvSpPr>
          <p:cNvPr id="2546" name="Google Shape;2546;p154"/>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Tables </a:t>
            </a:r>
            <a:r>
              <a:rPr lang="en"/>
              <a:t>specifying</a:t>
            </a:r>
            <a:r>
              <a:rPr lang="en"/>
              <a:t> access policies and network addresses</a:t>
            </a:r>
            <a:endParaRPr/>
          </a:p>
        </p:txBody>
      </p:sp>
      <p:sp>
        <p:nvSpPr>
          <p:cNvPr id="2547" name="Google Shape;2547;p154"/>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Usage instructions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pic>
        <p:nvPicPr>
          <p:cNvPr id="2072" name="Google Shape;2072;p11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73" name="Google Shape;2073;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ELK Stack</a:t>
            </a:r>
            <a:endParaRPr>
              <a:solidFill>
                <a:srgbClr val="FFFFFF"/>
              </a:solidFill>
            </a:endParaRPr>
          </a:p>
        </p:txBody>
      </p:sp>
      <p:sp>
        <p:nvSpPr>
          <p:cNvPr id="2074" name="Google Shape;207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5" name="Google Shape;2075;p110"/>
          <p:cNvSpPr txBox="1"/>
          <p:nvPr>
            <p:ph idx="1" type="subTitle"/>
          </p:nvPr>
        </p:nvSpPr>
        <p:spPr>
          <a:xfrm>
            <a:off x="0" y="675975"/>
            <a:ext cx="5367600" cy="3774900"/>
          </a:xfrm>
          <a:prstGeom prst="rect">
            <a:avLst/>
          </a:prstGeom>
        </p:spPr>
        <p:txBody>
          <a:bodyPr anchorCtr="0" anchor="t" bIns="0" lIns="457200" spcFirstLastPara="1" rIns="457200" wrap="square" tIns="91425">
            <a:noAutofit/>
          </a:bodyPr>
          <a:lstStyle/>
          <a:p>
            <a:pPr indent="-317500" lvl="0" marL="457200" rtl="0" algn="l">
              <a:spcBef>
                <a:spcPts val="0"/>
              </a:spcBef>
              <a:spcAft>
                <a:spcPts val="0"/>
              </a:spcAft>
              <a:buClr>
                <a:srgbClr val="FFFFFF"/>
              </a:buClr>
              <a:buSzPts val="1400"/>
              <a:buChar char="●"/>
            </a:pPr>
            <a:r>
              <a:rPr lang="en">
                <a:solidFill>
                  <a:srgbClr val="FFFFFF"/>
                </a:solidFill>
              </a:rPr>
              <a:t>Deploying and configuring an ELK stack is a common task for network engineers. </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
                <a:solidFill>
                  <a:srgbClr val="FFFFFF"/>
                </a:solidFill>
              </a:rPr>
              <a:t>S</a:t>
            </a:r>
            <a:r>
              <a:rPr lang="en">
                <a:solidFill>
                  <a:srgbClr val="FFFFFF"/>
                </a:solidFill>
              </a:rPr>
              <a:t>OC analysts and other security professionals use it often. </a:t>
            </a:r>
            <a:endParaRPr>
              <a:solidFill>
                <a:srgbClr val="FFFFFF"/>
              </a:solidFill>
            </a:endParaRPr>
          </a:p>
        </p:txBody>
      </p:sp>
      <p:cxnSp>
        <p:nvCxnSpPr>
          <p:cNvPr id="2076" name="Google Shape;2076;p110"/>
          <p:cNvCxnSpPr/>
          <p:nvPr/>
        </p:nvCxnSpPr>
        <p:spPr>
          <a:xfrm>
            <a:off x="274375" y="640080"/>
            <a:ext cx="4267500" cy="0"/>
          </a:xfrm>
          <a:prstGeom prst="straightConnector1">
            <a:avLst/>
          </a:prstGeom>
          <a:noFill/>
          <a:ln cap="flat" cmpd="sng" w="9525">
            <a:solidFill>
              <a:srgbClr val="FFFFFF"/>
            </a:solidFill>
            <a:prstDash val="solid"/>
            <a:round/>
            <a:headEnd len="med" w="med" type="none"/>
            <a:tailEnd len="med" w="med" type="none"/>
          </a:ln>
        </p:spPr>
      </p:cxnSp>
      <p:sp>
        <p:nvSpPr>
          <p:cNvPr id="2077" name="Google Shape;2077;p110"/>
          <p:cNvSpPr/>
          <p:nvPr/>
        </p:nvSpPr>
        <p:spPr>
          <a:xfrm>
            <a:off x="419550" y="2851875"/>
            <a:ext cx="4528500" cy="1599000"/>
          </a:xfrm>
          <a:prstGeom prst="roundRect">
            <a:avLst>
              <a:gd fmla="val 16667" name="adj"/>
            </a:avLst>
          </a:prstGeom>
          <a:solidFill>
            <a:srgbClr val="365C8B"/>
          </a:solidFill>
          <a:ln cap="flat" cmpd="sng" w="9525">
            <a:solidFill>
              <a:schemeClr val="dk2"/>
            </a:solidFill>
            <a:prstDash val="solid"/>
            <a:round/>
            <a:headEnd len="sm" w="sm" type="none"/>
            <a:tailEnd len="sm" w="sm" type="none"/>
          </a:ln>
        </p:spPr>
        <p:txBody>
          <a:bodyPr anchorCtr="0" anchor="ctr" bIns="182875" lIns="182875" spcFirstLastPara="1" rIns="182875" wrap="square" tIns="182875">
            <a:noAutofit/>
          </a:bodyPr>
          <a:lstStyle/>
          <a:p>
            <a:pPr indent="0" lvl="0" marL="0" rtl="0" algn="l">
              <a:lnSpc>
                <a:spcPct val="115000"/>
              </a:lnSpc>
              <a:spcBef>
                <a:spcPts val="0"/>
              </a:spcBef>
              <a:spcAft>
                <a:spcPts val="0"/>
              </a:spcAft>
              <a:buNone/>
            </a:pPr>
            <a:r>
              <a:rPr lang="en" sz="1800">
                <a:solidFill>
                  <a:schemeClr val="accent6"/>
                </a:solidFill>
                <a:latin typeface="Roboto"/>
                <a:ea typeface="Roboto"/>
                <a:cs typeface="Roboto"/>
                <a:sym typeface="Roboto"/>
              </a:rPr>
              <a:t>Completing this project will provide convincing proof of your skills, which you can present to hiring managers.</a:t>
            </a:r>
            <a:endParaRPr sz="1800">
              <a:solidFill>
                <a:srgbClr val="FFFFFF"/>
              </a:solidFill>
              <a:latin typeface="Roboto"/>
              <a:ea typeface="Roboto"/>
              <a:cs typeface="Roboto"/>
              <a:sym typeface="Roboto"/>
            </a:endParaRPr>
          </a:p>
        </p:txBody>
      </p:sp>
      <p:sp>
        <p:nvSpPr>
          <p:cNvPr id="2078" name="Google Shape;2078;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sp>
        <p:nvSpPr>
          <p:cNvPr id="2552" name="Google Shape;2552;p155"/>
          <p:cNvSpPr txBox="1"/>
          <p:nvPr>
            <p:ph type="title"/>
          </p:nvPr>
        </p:nvSpPr>
        <p:spPr>
          <a:xfrm>
            <a:off x="274350" y="21475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Don’t forget to power off your machine!</a:t>
            </a:r>
            <a:endParaRPr sz="3200"/>
          </a:p>
        </p:txBody>
      </p:sp>
      <p:sp>
        <p:nvSpPr>
          <p:cNvPr id="2553" name="Google Shape;2553;p15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554" name="Google Shape;2554;p155"/>
          <p:cNvPicPr preferRelativeResize="0"/>
          <p:nvPr/>
        </p:nvPicPr>
        <p:blipFill>
          <a:blip r:embed="rId3">
            <a:alphaModFix/>
          </a:blip>
          <a:stretch>
            <a:fillRect/>
          </a:stretch>
        </p:blipFill>
        <p:spPr>
          <a:xfrm>
            <a:off x="3926212" y="732300"/>
            <a:ext cx="1291576" cy="1291576"/>
          </a:xfrm>
          <a:prstGeom prst="rect">
            <a:avLst/>
          </a:prstGeom>
          <a:noFill/>
          <a:ln>
            <a:noFill/>
          </a:ln>
        </p:spPr>
      </p:pic>
      <p:sp>
        <p:nvSpPr>
          <p:cNvPr id="2555" name="Google Shape;2555;p155"/>
          <p:cNvSpPr/>
          <p:nvPr/>
        </p:nvSpPr>
        <p:spPr>
          <a:xfrm>
            <a:off x="1214550" y="3084200"/>
            <a:ext cx="6714900" cy="16881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000000"/>
              </a:buClr>
              <a:buSzPts val="1600"/>
              <a:buChar char="●"/>
            </a:pPr>
            <a:r>
              <a:rPr lang="en" sz="1600">
                <a:latin typeface="Roboto"/>
                <a:ea typeface="Roboto"/>
                <a:cs typeface="Roboto"/>
                <a:sym typeface="Roboto"/>
              </a:rPr>
              <a:t>Navigate to portal.azure.com.</a:t>
            </a:r>
            <a:endParaRPr sz="1600">
              <a:latin typeface="Roboto"/>
              <a:ea typeface="Roboto"/>
              <a:cs typeface="Roboto"/>
              <a:sym typeface="Roboto"/>
            </a:endParaRPr>
          </a:p>
          <a:p>
            <a:pPr indent="-330200" lvl="0" marL="457200" rtl="0" algn="l">
              <a:lnSpc>
                <a:spcPct val="115000"/>
              </a:lnSpc>
              <a:spcBef>
                <a:spcPts val="0"/>
              </a:spcBef>
              <a:spcAft>
                <a:spcPts val="0"/>
              </a:spcAft>
              <a:buClr>
                <a:srgbClr val="000000"/>
              </a:buClr>
              <a:buSzPts val="1600"/>
              <a:buFont typeface="Roboto"/>
              <a:buChar char="●"/>
            </a:pPr>
            <a:r>
              <a:rPr lang="en" sz="1600">
                <a:latin typeface="Roboto"/>
                <a:ea typeface="Roboto"/>
                <a:cs typeface="Roboto"/>
                <a:sym typeface="Roboto"/>
              </a:rPr>
              <a:t>Search for and select </a:t>
            </a:r>
            <a:r>
              <a:rPr b="1" lang="en" sz="1600">
                <a:latin typeface="Roboto"/>
                <a:ea typeface="Roboto"/>
                <a:cs typeface="Roboto"/>
                <a:sym typeface="Roboto"/>
              </a:rPr>
              <a:t>Virtual Machines</a:t>
            </a:r>
            <a:r>
              <a:rPr lang="en" sz="1600">
                <a:latin typeface="Roboto"/>
                <a:ea typeface="Roboto"/>
                <a:cs typeface="Roboto"/>
                <a:sym typeface="Roboto"/>
              </a:rPr>
              <a:t>.</a:t>
            </a:r>
            <a:endParaRPr sz="1600">
              <a:latin typeface="Roboto"/>
              <a:ea typeface="Roboto"/>
              <a:cs typeface="Roboto"/>
              <a:sym typeface="Roboto"/>
            </a:endParaRPr>
          </a:p>
          <a:p>
            <a:pPr indent="-330200" lvl="0" marL="457200" rtl="0" algn="l">
              <a:lnSpc>
                <a:spcPct val="115000"/>
              </a:lnSpc>
              <a:spcBef>
                <a:spcPts val="0"/>
              </a:spcBef>
              <a:spcAft>
                <a:spcPts val="0"/>
              </a:spcAft>
              <a:buClr>
                <a:srgbClr val="000000"/>
              </a:buClr>
              <a:buSzPts val="1600"/>
              <a:buFont typeface="Roboto"/>
              <a:buChar char="●"/>
            </a:pPr>
            <a:r>
              <a:rPr lang="en" sz="1600">
                <a:latin typeface="Roboto"/>
                <a:ea typeface="Roboto"/>
                <a:cs typeface="Roboto"/>
                <a:sym typeface="Roboto"/>
              </a:rPr>
              <a:t>Select every VM in the list.</a:t>
            </a:r>
            <a:endParaRPr sz="1600">
              <a:latin typeface="Roboto"/>
              <a:ea typeface="Roboto"/>
              <a:cs typeface="Roboto"/>
              <a:sym typeface="Roboto"/>
            </a:endParaRPr>
          </a:p>
          <a:p>
            <a:pPr indent="-330200" lvl="0" marL="457200" rtl="0" algn="l">
              <a:lnSpc>
                <a:spcPct val="115000"/>
              </a:lnSpc>
              <a:spcBef>
                <a:spcPts val="0"/>
              </a:spcBef>
              <a:spcAft>
                <a:spcPts val="0"/>
              </a:spcAft>
              <a:buClr>
                <a:srgbClr val="000000"/>
              </a:buClr>
              <a:buSzPts val="1600"/>
              <a:buFont typeface="Roboto"/>
              <a:buChar char="●"/>
            </a:pPr>
            <a:r>
              <a:rPr lang="en" sz="1600">
                <a:latin typeface="Roboto"/>
                <a:ea typeface="Roboto"/>
                <a:cs typeface="Roboto"/>
                <a:sym typeface="Roboto"/>
              </a:rPr>
              <a:t>Click </a:t>
            </a:r>
            <a:r>
              <a:rPr b="1" lang="en" sz="1600">
                <a:latin typeface="Roboto"/>
                <a:ea typeface="Roboto"/>
                <a:cs typeface="Roboto"/>
                <a:sym typeface="Roboto"/>
              </a:rPr>
              <a:t>Stop</a:t>
            </a:r>
            <a:r>
              <a:rPr lang="en" sz="1600">
                <a:latin typeface="Roboto"/>
                <a:ea typeface="Roboto"/>
                <a:cs typeface="Roboto"/>
                <a:sym typeface="Roboto"/>
              </a:rPr>
              <a:t>. This will ensure you’re not charged for any of the machines used in the project.</a:t>
            </a:r>
            <a:endParaRPr sz="16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2082" name="Shape 2082"/>
        <p:cNvGrpSpPr/>
        <p:nvPr/>
      </p:nvGrpSpPr>
      <p:grpSpPr>
        <a:xfrm>
          <a:off x="0" y="0"/>
          <a:ext cx="0" cy="0"/>
          <a:chOff x="0" y="0"/>
          <a:chExt cx="0" cy="0"/>
        </a:xfrm>
      </p:grpSpPr>
      <p:sp>
        <p:nvSpPr>
          <p:cNvPr id="2083" name="Google Shape;2083;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ELK Stack</a:t>
            </a:r>
            <a:endParaRPr/>
          </a:p>
        </p:txBody>
      </p:sp>
      <p:sp>
        <p:nvSpPr>
          <p:cNvPr id="2084" name="Google Shape;2084;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85" name="Google Shape;2085;p111"/>
          <p:cNvSpPr txBox="1"/>
          <p:nvPr>
            <p:ph idx="1" type="subTitle"/>
          </p:nvPr>
        </p:nvSpPr>
        <p:spPr>
          <a:xfrm>
            <a:off x="0" y="732150"/>
            <a:ext cx="8607900" cy="3679200"/>
          </a:xfrm>
          <a:prstGeom prst="rect">
            <a:avLst/>
          </a:prstGeom>
        </p:spPr>
        <p:txBody>
          <a:bodyPr anchorCtr="0" anchor="t" bIns="0" lIns="457200" spcFirstLastPara="1" rIns="457200" wrap="square" tIns="91425">
            <a:noAutofit/>
          </a:bodyPr>
          <a:lstStyle/>
          <a:p>
            <a:pPr indent="-342900" lvl="0" marL="457200" rtl="0" algn="l">
              <a:lnSpc>
                <a:spcPct val="100000"/>
              </a:lnSpc>
              <a:spcBef>
                <a:spcPts val="0"/>
              </a:spcBef>
              <a:spcAft>
                <a:spcPts val="0"/>
              </a:spcAft>
              <a:buSzPts val="1800"/>
              <a:buChar char="●"/>
            </a:pPr>
            <a:r>
              <a:rPr lang="en"/>
              <a:t>The ELK stack is commonly used in network production.</a:t>
            </a:r>
            <a:endParaRPr/>
          </a:p>
          <a:p>
            <a:pPr indent="-342900" lvl="0" marL="457200" rtl="0" algn="l">
              <a:lnSpc>
                <a:spcPct val="100000"/>
              </a:lnSpc>
              <a:spcBef>
                <a:spcPts val="800"/>
              </a:spcBef>
              <a:spcAft>
                <a:spcPts val="0"/>
              </a:spcAft>
              <a:buSzPts val="1800"/>
              <a:buChar char="●"/>
            </a:pPr>
            <a:r>
              <a:rPr lang="en"/>
              <a:t>You’ll </a:t>
            </a:r>
            <a:r>
              <a:rPr lang="en"/>
              <a:t>likely </a:t>
            </a:r>
            <a:r>
              <a:rPr lang="en"/>
              <a:t>work for organizations that use either ELK or Splunk, covered later in the course. </a:t>
            </a:r>
            <a:endParaRPr/>
          </a:p>
          <a:p>
            <a:pPr indent="-342900" lvl="0" marL="457200" rtl="0" algn="l">
              <a:lnSpc>
                <a:spcPct val="100000"/>
              </a:lnSpc>
              <a:spcBef>
                <a:spcPts val="800"/>
              </a:spcBef>
              <a:spcAft>
                <a:spcPts val="0"/>
              </a:spcAft>
              <a:buSzPts val="1800"/>
              <a:buChar char="●"/>
            </a:pPr>
            <a:r>
              <a:rPr lang="en"/>
              <a:t>Experience with both tools is a valuable addition to any job application.</a:t>
            </a:r>
            <a:endParaRPr/>
          </a:p>
          <a:p>
            <a:pPr indent="0" lvl="0" marL="0" rtl="0" algn="l">
              <a:lnSpc>
                <a:spcPct val="100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800"/>
              </a:spcBef>
              <a:spcAft>
                <a:spcPts val="0"/>
              </a:spcAft>
              <a:buNone/>
            </a:pPr>
            <a:r>
              <a:t/>
            </a:r>
            <a:endParaRPr/>
          </a:p>
        </p:txBody>
      </p:sp>
      <p:sp>
        <p:nvSpPr>
          <p:cNvPr id="2086" name="Google Shape;2086;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87" name="Google Shape;2087;p111"/>
          <p:cNvPicPr preferRelativeResize="0"/>
          <p:nvPr/>
        </p:nvPicPr>
        <p:blipFill>
          <a:blip r:embed="rId3">
            <a:alphaModFix/>
          </a:blip>
          <a:stretch>
            <a:fillRect/>
          </a:stretch>
        </p:blipFill>
        <p:spPr>
          <a:xfrm>
            <a:off x="4607125" y="2950446"/>
            <a:ext cx="4089299" cy="1237050"/>
          </a:xfrm>
          <a:prstGeom prst="rect">
            <a:avLst/>
          </a:prstGeom>
          <a:noFill/>
          <a:ln>
            <a:noFill/>
          </a:ln>
        </p:spPr>
      </p:pic>
      <p:pic>
        <p:nvPicPr>
          <p:cNvPr id="2088" name="Google Shape;2088;p111"/>
          <p:cNvPicPr preferRelativeResize="0"/>
          <p:nvPr/>
        </p:nvPicPr>
        <p:blipFill>
          <a:blip r:embed="rId4">
            <a:alphaModFix/>
          </a:blip>
          <a:stretch>
            <a:fillRect/>
          </a:stretch>
        </p:blipFill>
        <p:spPr>
          <a:xfrm>
            <a:off x="588219" y="2950444"/>
            <a:ext cx="3487157" cy="1237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2092" name="Shape 2092"/>
        <p:cNvGrpSpPr/>
        <p:nvPr/>
      </p:nvGrpSpPr>
      <p:grpSpPr>
        <a:xfrm>
          <a:off x="0" y="0"/>
          <a:ext cx="0" cy="0"/>
          <a:chOff x="0" y="0"/>
          <a:chExt cx="0" cy="0"/>
        </a:xfrm>
      </p:grpSpPr>
      <p:sp>
        <p:nvSpPr>
          <p:cNvPr id="2093" name="Google Shape;2093;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ELK Stack</a:t>
            </a:r>
            <a:endParaRPr/>
          </a:p>
        </p:txBody>
      </p:sp>
      <p:sp>
        <p:nvSpPr>
          <p:cNvPr id="2094" name="Google Shape;2094;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5" name="Google Shape;2095;p112"/>
          <p:cNvSpPr txBox="1"/>
          <p:nvPr>
            <p:ph idx="1" type="subTitle"/>
          </p:nvPr>
        </p:nvSpPr>
        <p:spPr>
          <a:xfrm>
            <a:off x="0" y="732150"/>
            <a:ext cx="8607900" cy="3599700"/>
          </a:xfrm>
          <a:prstGeom prst="rect">
            <a:avLst/>
          </a:prstGeom>
        </p:spPr>
        <p:txBody>
          <a:bodyPr anchorCtr="0" anchor="t" bIns="0" lIns="457200" spcFirstLastPara="1" rIns="457200" wrap="square" tIns="91425">
            <a:noAutofit/>
          </a:bodyPr>
          <a:lstStyle/>
          <a:p>
            <a:pPr indent="0" lvl="0" marL="0" rtl="0" algn="l">
              <a:lnSpc>
                <a:spcPct val="115000"/>
              </a:lnSpc>
              <a:spcBef>
                <a:spcPts val="300"/>
              </a:spcBef>
              <a:spcAft>
                <a:spcPts val="0"/>
              </a:spcAft>
              <a:buNone/>
            </a:pPr>
            <a:r>
              <a:rPr lang="en"/>
              <a:t>You </a:t>
            </a:r>
            <a:r>
              <a:rPr lang="en"/>
              <a:t>can expand this network with additional machines on your own time to generate a lot of interesting log information. </a:t>
            </a:r>
            <a:endParaRPr/>
          </a:p>
          <a:p>
            <a:pPr indent="0" lvl="0" marL="0" rtl="0" algn="l">
              <a:lnSpc>
                <a:spcPct val="115000"/>
              </a:lnSpc>
              <a:spcBef>
                <a:spcPts val="1200"/>
              </a:spcBef>
              <a:spcAft>
                <a:spcPts val="0"/>
              </a:spcAft>
              <a:buNone/>
            </a:pPr>
            <a:r>
              <a:rPr lang="en"/>
              <a:t>This sort of independent research is useful for learning, and hiring managers love to see it. </a:t>
            </a:r>
            <a:endParaRPr/>
          </a:p>
          <a:p>
            <a:pPr indent="0" lvl="0" marL="0" rtl="0" algn="l">
              <a:spcBef>
                <a:spcPts val="1200"/>
              </a:spcBef>
              <a:spcAft>
                <a:spcPts val="0"/>
              </a:spcAft>
              <a:buNone/>
            </a:pPr>
            <a:r>
              <a:t/>
            </a:r>
            <a:endParaRPr/>
          </a:p>
        </p:txBody>
      </p:sp>
      <p:sp>
        <p:nvSpPr>
          <p:cNvPr id="2096" name="Google Shape;2096;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097" name="Google Shape;2097;p112"/>
          <p:cNvPicPr preferRelativeResize="0"/>
          <p:nvPr/>
        </p:nvPicPr>
        <p:blipFill>
          <a:blip r:embed="rId3">
            <a:alphaModFix/>
          </a:blip>
          <a:stretch>
            <a:fillRect/>
          </a:stretch>
        </p:blipFill>
        <p:spPr>
          <a:xfrm>
            <a:off x="4607125" y="2950446"/>
            <a:ext cx="4089299" cy="1237050"/>
          </a:xfrm>
          <a:prstGeom prst="rect">
            <a:avLst/>
          </a:prstGeom>
          <a:noFill/>
          <a:ln>
            <a:noFill/>
          </a:ln>
        </p:spPr>
      </p:pic>
      <p:pic>
        <p:nvPicPr>
          <p:cNvPr id="2098" name="Google Shape;2098;p112"/>
          <p:cNvPicPr preferRelativeResize="0"/>
          <p:nvPr/>
        </p:nvPicPr>
        <p:blipFill>
          <a:blip r:embed="rId4">
            <a:alphaModFix/>
          </a:blip>
          <a:stretch>
            <a:fillRect/>
          </a:stretch>
        </p:blipFill>
        <p:spPr>
          <a:xfrm>
            <a:off x="588219" y="2950444"/>
            <a:ext cx="3487157" cy="123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2102" name="Shape 2102"/>
        <p:cNvGrpSpPr/>
        <p:nvPr/>
      </p:nvGrpSpPr>
      <p:grpSpPr>
        <a:xfrm>
          <a:off x="0" y="0"/>
          <a:ext cx="0" cy="0"/>
          <a:chOff x="0" y="0"/>
          <a:chExt cx="0" cy="0"/>
        </a:xfrm>
      </p:grpSpPr>
      <p:sp>
        <p:nvSpPr>
          <p:cNvPr id="2103" name="Google Shape;2103;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Week 1: ELK Stack</a:t>
            </a:r>
            <a:endParaRPr/>
          </a:p>
        </p:txBody>
      </p:sp>
      <p:sp>
        <p:nvSpPr>
          <p:cNvPr id="2104" name="Google Shape;2104;p11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You’ll develop the following deliverables, which you can present in job interviews:  </a:t>
            </a:r>
            <a:endParaRPr/>
          </a:p>
        </p:txBody>
      </p:sp>
      <p:sp>
        <p:nvSpPr>
          <p:cNvPr id="2105" name="Google Shape;2105;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06" name="Google Shape;2106;p113"/>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b="1" lang="en">
                <a:solidFill>
                  <a:srgbClr val="24292E"/>
                </a:solidFill>
              </a:rPr>
              <a:t>Network Diagram</a:t>
            </a:r>
            <a:endParaRPr>
              <a:solidFill>
                <a:srgbClr val="24292E"/>
              </a:solidFill>
            </a:endParaRPr>
          </a:p>
          <a:p>
            <a:pPr indent="0" lvl="0" marL="0" rtl="0" algn="l">
              <a:spcBef>
                <a:spcPts val="1200"/>
              </a:spcBef>
              <a:spcAft>
                <a:spcPts val="0"/>
              </a:spcAft>
              <a:buNone/>
            </a:pPr>
            <a:r>
              <a:rPr lang="en">
                <a:solidFill>
                  <a:srgbClr val="24292E"/>
                </a:solidFill>
              </a:rPr>
              <a:t>An architecture diagram describing the topology of your network.</a:t>
            </a:r>
            <a:endParaRPr>
              <a:solidFill>
                <a:srgbClr val="24292E"/>
              </a:solidFill>
            </a:endParaRPr>
          </a:p>
          <a:p>
            <a:pPr indent="0" lvl="0" marL="0" rtl="0" algn="l">
              <a:spcBef>
                <a:spcPts val="1200"/>
              </a:spcBef>
              <a:spcAft>
                <a:spcPts val="1200"/>
              </a:spcAft>
              <a:buNone/>
            </a:pPr>
            <a:r>
              <a:t/>
            </a:r>
            <a:endParaRPr/>
          </a:p>
        </p:txBody>
      </p:sp>
      <p:sp>
        <p:nvSpPr>
          <p:cNvPr id="2107" name="Google Shape;2107;p113"/>
          <p:cNvSpPr txBox="1"/>
          <p:nvPr>
            <p:ph idx="4" type="subTitle"/>
          </p:nvPr>
        </p:nvSpPr>
        <p:spPr>
          <a:xfrm>
            <a:off x="3572250" y="1937837"/>
            <a:ext cx="2371500" cy="2662800"/>
          </a:xfrm>
          <a:prstGeom prst="rect">
            <a:avLst/>
          </a:prstGeom>
        </p:spPr>
        <p:txBody>
          <a:bodyPr anchorCtr="0" anchor="t" bIns="182875" lIns="182875" spcFirstLastPara="1" rIns="182875" wrap="square" tIns="182875">
            <a:noAutofit/>
          </a:bodyPr>
          <a:lstStyle/>
          <a:p>
            <a:pPr indent="0" lvl="0" marL="0" rtl="0" algn="l">
              <a:spcBef>
                <a:spcPts val="300"/>
              </a:spcBef>
              <a:spcAft>
                <a:spcPts val="0"/>
              </a:spcAft>
              <a:buNone/>
            </a:pPr>
            <a:r>
              <a:rPr b="1" lang="en">
                <a:solidFill>
                  <a:srgbClr val="24292E"/>
                </a:solidFill>
              </a:rPr>
              <a:t>Technical Brief</a:t>
            </a:r>
            <a:endParaRPr>
              <a:solidFill>
                <a:srgbClr val="24292E"/>
              </a:solidFill>
            </a:endParaRPr>
          </a:p>
          <a:p>
            <a:pPr indent="0" lvl="0" marL="0" rtl="0" algn="l">
              <a:spcBef>
                <a:spcPts val="1200"/>
              </a:spcBef>
              <a:spcAft>
                <a:spcPts val="0"/>
              </a:spcAft>
              <a:buNone/>
            </a:pPr>
            <a:r>
              <a:rPr lang="en">
                <a:solidFill>
                  <a:srgbClr val="24292E"/>
                </a:solidFill>
              </a:rPr>
              <a:t>Answers to a series of questions explaining the important features of the suite, completed after deploying the </a:t>
            </a:r>
            <a:r>
              <a:rPr lang="en">
                <a:solidFill>
                  <a:srgbClr val="24292E"/>
                </a:solidFill>
              </a:rPr>
              <a:t>stack</a:t>
            </a:r>
            <a:r>
              <a:rPr lang="en">
                <a:solidFill>
                  <a:srgbClr val="24292E"/>
                </a:solidFill>
              </a:rPr>
              <a:t>. This brief is often referred to as a README document. </a:t>
            </a:r>
            <a:endParaRPr>
              <a:solidFill>
                <a:srgbClr val="24292E"/>
              </a:solidFill>
            </a:endParaRPr>
          </a:p>
          <a:p>
            <a:pPr indent="0" lvl="0" marL="0" rtl="0" algn="l">
              <a:spcBef>
                <a:spcPts val="12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108" name="Google Shape;2108;p113"/>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300"/>
              </a:spcBef>
              <a:spcAft>
                <a:spcPts val="0"/>
              </a:spcAft>
              <a:buNone/>
            </a:pPr>
            <a:r>
              <a:rPr b="1" lang="en">
                <a:solidFill>
                  <a:srgbClr val="24292E"/>
                </a:solidFill>
              </a:rPr>
              <a:t>GitHub Repository</a:t>
            </a:r>
            <a:endParaRPr>
              <a:solidFill>
                <a:srgbClr val="24292E"/>
              </a:solidFill>
            </a:endParaRPr>
          </a:p>
          <a:p>
            <a:pPr indent="0" lvl="0" marL="0" rtl="0" algn="l">
              <a:spcBef>
                <a:spcPts val="1200"/>
              </a:spcBef>
              <a:spcAft>
                <a:spcPts val="0"/>
              </a:spcAft>
              <a:buNone/>
            </a:pPr>
            <a:r>
              <a:rPr lang="en">
                <a:solidFill>
                  <a:srgbClr val="24292E"/>
                </a:solidFill>
              </a:rPr>
              <a:t>When complete, you will save your work to a Git repository, along with an in-depth description. This makes it easy to redeploy your work in the future, and share it with others.</a:t>
            </a:r>
            <a:endParaRPr>
              <a:solidFill>
                <a:srgbClr val="24292E"/>
              </a:solidFill>
            </a:endParaRPr>
          </a:p>
          <a:p>
            <a:pPr indent="0" lvl="0" marL="457200" rtl="0" algn="l">
              <a:spcBef>
                <a:spcPts val="1200"/>
              </a:spcBef>
              <a:spcAft>
                <a:spcPts val="0"/>
              </a:spcAft>
              <a:buNone/>
            </a:pPr>
            <a:r>
              <a:t/>
            </a:r>
            <a:endParaRPr sz="1200">
              <a:solidFill>
                <a:srgbClr val="24292E"/>
              </a:solidFill>
              <a:highlight>
                <a:srgbClr val="FFFFFF"/>
              </a:highlight>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2" name="Shape 2112"/>
        <p:cNvGrpSpPr/>
        <p:nvPr/>
      </p:nvGrpSpPr>
      <p:grpSpPr>
        <a:xfrm>
          <a:off x="0" y="0"/>
          <a:ext cx="0" cy="0"/>
          <a:chOff x="0" y="0"/>
          <a:chExt cx="0" cy="0"/>
        </a:xfrm>
      </p:grpSpPr>
      <p:sp>
        <p:nvSpPr>
          <p:cNvPr id="2113" name="Google Shape;2113;p11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ELK Stack</a:t>
            </a:r>
            <a:endParaRPr/>
          </a:p>
        </p:txBody>
      </p:sp>
      <p:sp>
        <p:nvSpPr>
          <p:cNvPr id="2114" name="Google Shape;2114;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